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8" r:id="rId2"/>
    <p:sldId id="256" r:id="rId3"/>
    <p:sldId id="275" r:id="rId4"/>
    <p:sldId id="293" r:id="rId5"/>
    <p:sldId id="292" r:id="rId6"/>
    <p:sldId id="310" r:id="rId7"/>
    <p:sldId id="294" r:id="rId8"/>
    <p:sldId id="295" r:id="rId9"/>
    <p:sldId id="297" r:id="rId10"/>
    <p:sldId id="298" r:id="rId11"/>
    <p:sldId id="291" r:id="rId12"/>
    <p:sldId id="299" r:id="rId13"/>
    <p:sldId id="300" r:id="rId14"/>
    <p:sldId id="286" r:id="rId15"/>
    <p:sldId id="301" r:id="rId16"/>
    <p:sldId id="263" r:id="rId17"/>
    <p:sldId id="302" r:id="rId18"/>
    <p:sldId id="287" r:id="rId19"/>
    <p:sldId id="303" r:id="rId20"/>
    <p:sldId id="290" r:id="rId21"/>
    <p:sldId id="305" r:id="rId22"/>
    <p:sldId id="304" r:id="rId23"/>
    <p:sldId id="307" r:id="rId24"/>
    <p:sldId id="296" r:id="rId25"/>
    <p:sldId id="309" r:id="rId26"/>
  </p:sldIdLst>
  <p:sldSz cx="12192000" cy="6858000"/>
  <p:notesSz cx="6858000" cy="9144000"/>
  <p:defaultTextStyle>
    <a:defPPr>
      <a:defRPr lang="es-C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51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sinacgocr-my.sharepoint.com/personal/mauricio_mendez_sinac_go_cr/Documents/Cocodrilos/Estudios%20de%20poblaci&#243;n/Datos%20Informe%20Ministro%2020230929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respaldo%202-2-2024\Cocodrilos\Estudios%20de%20poblaci&#243;n\Datos%20Informe%20Ministro%2020230929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respaldo%202-2-2024\Cocodrilos\Estudios%20de%20poblaci&#243;n\Datos%20Informe%20Ministro%2020230929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respaldo%202-2-2024\Cocodrilos\Estudios%20de%20poblaci&#243;n\Datos%20Informe%20Ministro%2020230929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respaldo%202-2-2024\Cocodrilos\Estudios%20de%20poblaci&#243;n\Datos%20Informe%20Ministro%2020230929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respaldo%202-2-2024\Cocodrilos\Estudios%20de%20poblaci&#243;n\Datos%20Informe%20Ministro%2020230929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respaldo%202-2-2024\Cocodrilos\Monitoreo\Art&#237;culo%20Pac&#237;fico%20Norte\AN&#193;LISIS%20MEDIAS%20SEIS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respaldo%202-2-2024\Cocodrilos\Atenci&#243;n%20de%20casos\registro%20ataques%20cocos%20Sanchez.xlsx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respaldo%202-2-2024\Cocodrilos\Atenci&#243;n%20de%20casos\registro%20ataques%20cocos%20Sanchez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218305098226358"/>
          <c:y val="2.2255943348507841E-2"/>
          <c:w val="0.82463393780322924"/>
          <c:h val="0.71469252693106611"/>
        </c:manualLayout>
      </c:layout>
      <c:barChart>
        <c:barDir val="col"/>
        <c:grouping val="clustered"/>
        <c:varyColors val="0"/>
        <c:ser>
          <c:idx val="0"/>
          <c:order val="0"/>
          <c:tx>
            <c:v>Cocodrilos (ind./km)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'[Datos Informe Ministro 20230929.xlsx]ACOMODO FINAL'!$C$246:$C$253</c:f>
              <c:strCache>
                <c:ptCount val="8"/>
                <c:pt idx="0">
                  <c:v>Pacífico Norte</c:v>
                </c:pt>
                <c:pt idx="1">
                  <c:v>GH Tempisque</c:v>
                </c:pt>
                <c:pt idx="2">
                  <c:v>Golfo de Nicoya</c:v>
                </c:pt>
                <c:pt idx="3">
                  <c:v>Pacífico Central</c:v>
                </c:pt>
                <c:pt idx="4">
                  <c:v>Pacífico Sur</c:v>
                </c:pt>
                <c:pt idx="5">
                  <c:v>Zona Norte</c:v>
                </c:pt>
                <c:pt idx="6">
                  <c:v>Caribe Norte</c:v>
                </c:pt>
                <c:pt idx="7">
                  <c:v>Caribe Central</c:v>
                </c:pt>
              </c:strCache>
            </c:strRef>
          </c:cat>
          <c:val>
            <c:numRef>
              <c:f>'[Datos Informe Ministro 20230929.xlsx]ACOMODO FINAL'!$M$246:$M$253</c:f>
              <c:numCache>
                <c:formatCode>0</c:formatCode>
                <c:ptCount val="8"/>
                <c:pt idx="0">
                  <c:v>351</c:v>
                </c:pt>
                <c:pt idx="1">
                  <c:v>2315</c:v>
                </c:pt>
                <c:pt idx="2">
                  <c:v>108</c:v>
                </c:pt>
                <c:pt idx="3">
                  <c:v>395.25882000000007</c:v>
                </c:pt>
                <c:pt idx="4">
                  <c:v>292</c:v>
                </c:pt>
                <c:pt idx="5">
                  <c:v>265</c:v>
                </c:pt>
                <c:pt idx="6">
                  <c:v>85</c:v>
                </c:pt>
                <c:pt idx="7">
                  <c:v>504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135-40C8-B1ED-F32FD2FFACCE}"/>
            </c:ext>
          </c:extLst>
        </c:ser>
        <c:ser>
          <c:idx val="1"/>
          <c:order val="1"/>
          <c:tx>
            <c:v>Cocodrilos adultos (ind./km)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'[Datos Informe Ministro 20230929.xlsx]ACOMODO FINAL'!$C$246:$C$253</c:f>
              <c:strCache>
                <c:ptCount val="8"/>
                <c:pt idx="0">
                  <c:v>Pacífico Norte</c:v>
                </c:pt>
                <c:pt idx="1">
                  <c:v>GH Tempisque</c:v>
                </c:pt>
                <c:pt idx="2">
                  <c:v>Golfo de Nicoya</c:v>
                </c:pt>
                <c:pt idx="3">
                  <c:v>Pacífico Central</c:v>
                </c:pt>
                <c:pt idx="4">
                  <c:v>Pacífico Sur</c:v>
                </c:pt>
                <c:pt idx="5">
                  <c:v>Zona Norte</c:v>
                </c:pt>
                <c:pt idx="6">
                  <c:v>Caribe Norte</c:v>
                </c:pt>
                <c:pt idx="7">
                  <c:v>Caribe Central</c:v>
                </c:pt>
              </c:strCache>
            </c:strRef>
          </c:cat>
          <c:val>
            <c:numRef>
              <c:f>'[Datos Informe Ministro 20230929.xlsx]ACOMODO FINAL'!$N$246:$N$253</c:f>
              <c:numCache>
                <c:formatCode>0</c:formatCode>
                <c:ptCount val="8"/>
                <c:pt idx="0">
                  <c:v>27</c:v>
                </c:pt>
                <c:pt idx="1">
                  <c:v>600.50110537951366</c:v>
                </c:pt>
                <c:pt idx="2">
                  <c:v>24</c:v>
                </c:pt>
                <c:pt idx="3">
                  <c:v>69.756806666666677</c:v>
                </c:pt>
                <c:pt idx="4">
                  <c:v>22</c:v>
                </c:pt>
                <c:pt idx="5">
                  <c:v>28</c:v>
                </c:pt>
                <c:pt idx="6">
                  <c:v>8</c:v>
                </c:pt>
                <c:pt idx="7">
                  <c:v>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135-40C8-B1ED-F32FD2FFAC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axId val="1364034784"/>
        <c:axId val="1379353744"/>
      </c:barChart>
      <c:catAx>
        <c:axId val="136403478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CR"/>
                  <a:t>Zona de estudio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R"/>
          </a:p>
        </c:txPr>
        <c:crossAx val="1379353744"/>
        <c:crosses val="autoZero"/>
        <c:auto val="1"/>
        <c:lblAlgn val="ctr"/>
        <c:lblOffset val="100"/>
        <c:noMultiLvlLbl val="0"/>
      </c:catAx>
      <c:valAx>
        <c:axId val="1379353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noFill/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CR"/>
                  <a:t>Cantidad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R"/>
            </a:p>
          </c:txPr>
        </c:title>
        <c:numFmt formatCode="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R"/>
          </a:p>
        </c:txPr>
        <c:crossAx val="13640347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2913226755746445"/>
          <c:y val="0.32193748020761209"/>
          <c:w val="0.41488228744134253"/>
          <c:h val="0.1383899865277576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latin typeface="Arial" panose="020B0604020202020204" pitchFamily="34" charset="0"/>
          <a:cs typeface="Arial" panose="020B0604020202020204" pitchFamily="34" charset="0"/>
        </a:defRPr>
      </a:pPr>
      <a:endParaRPr lang="es-C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/>
              <a:t>Gran Humedal del Tempisque</a:t>
            </a:r>
          </a:p>
          <a:p>
            <a:pPr>
              <a:defRPr/>
            </a:pPr>
            <a:r>
              <a:rPr lang="en-US"/>
              <a:t>Densidad relativa de cocodrilos (Ind/km)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R"/>
        </a:p>
      </c:txPr>
    </c:title>
    <c:autoTitleDeleted val="0"/>
    <c:plotArea>
      <c:layout>
        <c:manualLayout>
          <c:layoutTarget val="inner"/>
          <c:xMode val="edge"/>
          <c:yMode val="edge"/>
          <c:x val="7.3451139049607747E-2"/>
          <c:y val="0.10216481665133285"/>
          <c:w val="0.91708809327010932"/>
          <c:h val="0.66812628694554299"/>
        </c:manualLayout>
      </c:layout>
      <c:barChart>
        <c:barDir val="col"/>
        <c:grouping val="clustered"/>
        <c:varyColors val="0"/>
        <c:ser>
          <c:idx val="0"/>
          <c:order val="0"/>
          <c:tx>
            <c:v>Cocodrilos (ind./km)</c:v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'ACOMODO FINAL'!$C$74:$C$87</c:f>
              <c:strCache>
                <c:ptCount val="14"/>
                <c:pt idx="0">
                  <c:v>Río Bebedero</c:v>
                </c:pt>
                <c:pt idx="1">
                  <c:v>Las Bombas - Pelón</c:v>
                </c:pt>
                <c:pt idx="2">
                  <c:v>Río Corobicí</c:v>
                </c:pt>
                <c:pt idx="3">
                  <c:v>Río Tempisquito</c:v>
                </c:pt>
                <c:pt idx="4">
                  <c:v>Río Los Ahogados</c:v>
                </c:pt>
                <c:pt idx="5">
                  <c:v>Río Colorado</c:v>
                </c:pt>
                <c:pt idx="6">
                  <c:v>Irigaray - Guardia</c:v>
                </c:pt>
                <c:pt idx="7">
                  <c:v>Río Tenorio</c:v>
                </c:pt>
                <c:pt idx="8">
                  <c:v>Río Blanco</c:v>
                </c:pt>
                <c:pt idx="9">
                  <c:v>Río Cañas - Cañas</c:v>
                </c:pt>
                <c:pt idx="10">
                  <c:v>Palmira - Filad.</c:v>
                </c:pt>
                <c:pt idx="11">
                  <c:v>Mata Redonda</c:v>
                </c:pt>
                <c:pt idx="12">
                  <c:v>Cañas</c:v>
                </c:pt>
                <c:pt idx="13">
                  <c:v>Bolsón</c:v>
                </c:pt>
              </c:strCache>
            </c:strRef>
          </c:cat>
          <c:val>
            <c:numRef>
              <c:f>'ACOMODO FINAL'!$J$74:$J$87</c:f>
              <c:numCache>
                <c:formatCode>_(* #\ ##0.00_);_(* \(#\ ##0.00\);_(* "-"??_);_(@_)</c:formatCode>
                <c:ptCount val="14"/>
                <c:pt idx="0">
                  <c:v>4.6818181818181817</c:v>
                </c:pt>
                <c:pt idx="1">
                  <c:v>35.454545454545453</c:v>
                </c:pt>
                <c:pt idx="2">
                  <c:v>0.65</c:v>
                </c:pt>
                <c:pt idx="3">
                  <c:v>1.8666666666666667</c:v>
                </c:pt>
                <c:pt idx="4">
                  <c:v>4.5714285714285712</c:v>
                </c:pt>
                <c:pt idx="5">
                  <c:v>3.2857142857142856</c:v>
                </c:pt>
                <c:pt idx="6">
                  <c:v>7</c:v>
                </c:pt>
                <c:pt idx="7">
                  <c:v>12.25</c:v>
                </c:pt>
                <c:pt idx="8">
                  <c:v>3.6</c:v>
                </c:pt>
                <c:pt idx="9">
                  <c:v>2</c:v>
                </c:pt>
                <c:pt idx="10">
                  <c:v>4.5</c:v>
                </c:pt>
                <c:pt idx="11">
                  <c:v>19</c:v>
                </c:pt>
                <c:pt idx="12">
                  <c:v>5.25</c:v>
                </c:pt>
                <c:pt idx="13">
                  <c:v>6.8571428571428568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DF-407C-8C71-96C0A6409C21}"/>
            </c:ext>
          </c:extLst>
        </c:ser>
        <c:ser>
          <c:idx val="1"/>
          <c:order val="1"/>
          <c:tx>
            <c:v>Cocodrilos adultos (ind./km)</c:v>
          </c:tx>
          <c:spPr>
            <a:solidFill>
              <a:schemeClr val="accent2"/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'ACOMODO FINAL'!$C$74:$C$87</c:f>
              <c:strCache>
                <c:ptCount val="14"/>
                <c:pt idx="0">
                  <c:v>Río Bebedero</c:v>
                </c:pt>
                <c:pt idx="1">
                  <c:v>Las Bombas - Pelón</c:v>
                </c:pt>
                <c:pt idx="2">
                  <c:v>Río Corobicí</c:v>
                </c:pt>
                <c:pt idx="3">
                  <c:v>Río Tempisquito</c:v>
                </c:pt>
                <c:pt idx="4">
                  <c:v>Río Los Ahogados</c:v>
                </c:pt>
                <c:pt idx="5">
                  <c:v>Río Colorado</c:v>
                </c:pt>
                <c:pt idx="6">
                  <c:v>Irigaray - Guardia</c:v>
                </c:pt>
                <c:pt idx="7">
                  <c:v>Río Tenorio</c:v>
                </c:pt>
                <c:pt idx="8">
                  <c:v>Río Blanco</c:v>
                </c:pt>
                <c:pt idx="9">
                  <c:v>Río Cañas - Cañas</c:v>
                </c:pt>
                <c:pt idx="10">
                  <c:v>Palmira - Filad.</c:v>
                </c:pt>
                <c:pt idx="11">
                  <c:v>Mata Redonda</c:v>
                </c:pt>
                <c:pt idx="12">
                  <c:v>Cañas</c:v>
                </c:pt>
                <c:pt idx="13">
                  <c:v>Bolsón</c:v>
                </c:pt>
              </c:strCache>
            </c:strRef>
          </c:cat>
          <c:val>
            <c:numRef>
              <c:f>'ACOMODO FINAL'!$K$74:$K$87</c:f>
              <c:numCache>
                <c:formatCode>_(* #\ ##0.00_);_(* \(#\ ##0.00\);_(* "-"??_);_(@_)</c:formatCode>
                <c:ptCount val="14"/>
                <c:pt idx="0">
                  <c:v>0.5</c:v>
                </c:pt>
                <c:pt idx="1">
                  <c:v>1.4545454545454546</c:v>
                </c:pt>
                <c:pt idx="2">
                  <c:v>0.2</c:v>
                </c:pt>
                <c:pt idx="3">
                  <c:v>0.6</c:v>
                </c:pt>
                <c:pt idx="4">
                  <c:v>0.14285714285714285</c:v>
                </c:pt>
                <c:pt idx="5">
                  <c:v>0.5714285714285714</c:v>
                </c:pt>
                <c:pt idx="6">
                  <c:v>0.2608695652173913</c:v>
                </c:pt>
                <c:pt idx="7">
                  <c:v>3.75</c:v>
                </c:pt>
                <c:pt idx="8">
                  <c:v>0.4</c:v>
                </c:pt>
                <c:pt idx="9">
                  <c:v>0.65</c:v>
                </c:pt>
                <c:pt idx="10">
                  <c:v>0.5</c:v>
                </c:pt>
                <c:pt idx="11">
                  <c:v>2.1666666666666665</c:v>
                </c:pt>
                <c:pt idx="12">
                  <c:v>1</c:v>
                </c:pt>
                <c:pt idx="13">
                  <c:v>1.2857142857142858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BDF-407C-8C71-96C0A6409C2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1620356432"/>
        <c:axId val="71434880"/>
      </c:barChart>
      <c:catAx>
        <c:axId val="162035643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CR"/>
                  <a:t>Zona de estudio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R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R"/>
          </a:p>
        </c:txPr>
        <c:crossAx val="71434880"/>
        <c:crosses val="autoZero"/>
        <c:auto val="1"/>
        <c:lblAlgn val="ctr"/>
        <c:lblOffset val="100"/>
        <c:noMultiLvlLbl val="0"/>
      </c:catAx>
      <c:valAx>
        <c:axId val="71434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CR"/>
                  <a:t>Porcentaje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R"/>
            </a:p>
          </c:txPr>
        </c:title>
        <c:numFmt formatCode="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R"/>
          </a:p>
        </c:txPr>
        <c:crossAx val="1620356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6457930093540074"/>
          <c:y val="0.26632876505004399"/>
          <c:w val="0.22528854047429089"/>
          <c:h val="7.351343601018005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>
          <a:latin typeface="Arial" panose="020B0604020202020204" pitchFamily="34" charset="0"/>
          <a:cs typeface="Arial" panose="020B0604020202020204" pitchFamily="34" charset="0"/>
        </a:defRPr>
      </a:pPr>
      <a:endParaRPr lang="es-C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'ACOMODO FINAL'!$D$256</c:f>
              <c:strCache>
                <c:ptCount val="1"/>
                <c:pt idx="0">
                  <c:v>Reclutas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110000"/>
                    <a:satMod val="105000"/>
                    <a:tint val="67000"/>
                  </a:schemeClr>
                </a:gs>
                <a:gs pos="50000">
                  <a:schemeClr val="accent1">
                    <a:lumMod val="105000"/>
                    <a:satMod val="103000"/>
                    <a:tint val="73000"/>
                  </a:schemeClr>
                </a:gs>
                <a:gs pos="100000">
                  <a:schemeClr val="accent1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cat>
            <c:strRef>
              <c:f>'ACOMODO FINAL'!$C$257:$C$264</c:f>
              <c:strCache>
                <c:ptCount val="8"/>
                <c:pt idx="0">
                  <c:v>Pacífico Norte</c:v>
                </c:pt>
                <c:pt idx="1">
                  <c:v>GH Tempisque</c:v>
                </c:pt>
                <c:pt idx="2">
                  <c:v>Golfo de Nicoya</c:v>
                </c:pt>
                <c:pt idx="3">
                  <c:v>Pacífico Central</c:v>
                </c:pt>
                <c:pt idx="4">
                  <c:v>Pacífico Sur</c:v>
                </c:pt>
                <c:pt idx="5">
                  <c:v>Zona Norte</c:v>
                </c:pt>
                <c:pt idx="6">
                  <c:v>Caribe Norte</c:v>
                </c:pt>
                <c:pt idx="7">
                  <c:v>Caribe Central</c:v>
                </c:pt>
              </c:strCache>
            </c:strRef>
          </c:cat>
          <c:val>
            <c:numRef>
              <c:f>'ACOMODO FINAL'!$D$257:$D$264</c:f>
              <c:numCache>
                <c:formatCode>0.00%</c:formatCode>
                <c:ptCount val="8"/>
                <c:pt idx="0">
                  <c:v>0.43874643874643876</c:v>
                </c:pt>
                <c:pt idx="1">
                  <c:v>0.29918938835666914</c:v>
                </c:pt>
                <c:pt idx="2">
                  <c:v>6.4814814814814811E-2</c:v>
                </c:pt>
                <c:pt idx="3">
                  <c:v>0.28426837719480447</c:v>
                </c:pt>
                <c:pt idx="4">
                  <c:v>0.17808219178082191</c:v>
                </c:pt>
                <c:pt idx="5">
                  <c:v>0.48679245283018868</c:v>
                </c:pt>
                <c:pt idx="6">
                  <c:v>0.54117647058823526</c:v>
                </c:pt>
                <c:pt idx="7">
                  <c:v>0.51984126984126988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FC-4B2D-B491-8331AC9CAF15}"/>
            </c:ext>
          </c:extLst>
        </c:ser>
        <c:ser>
          <c:idx val="1"/>
          <c:order val="1"/>
          <c:tx>
            <c:strRef>
              <c:f>'ACOMODO FINAL'!$E$256</c:f>
              <c:strCache>
                <c:ptCount val="1"/>
                <c:pt idx="0">
                  <c:v>Juveniles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110000"/>
                    <a:satMod val="105000"/>
                    <a:tint val="67000"/>
                  </a:schemeClr>
                </a:gs>
                <a:gs pos="50000">
                  <a:schemeClr val="accent2">
                    <a:lumMod val="105000"/>
                    <a:satMod val="103000"/>
                    <a:tint val="73000"/>
                  </a:schemeClr>
                </a:gs>
                <a:gs pos="100000">
                  <a:schemeClr val="accent2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</c:spPr>
          <c:invertIfNegative val="0"/>
          <c:cat>
            <c:strRef>
              <c:f>'ACOMODO FINAL'!$C$257:$C$264</c:f>
              <c:strCache>
                <c:ptCount val="8"/>
                <c:pt idx="0">
                  <c:v>Pacífico Norte</c:v>
                </c:pt>
                <c:pt idx="1">
                  <c:v>GH Tempisque</c:v>
                </c:pt>
                <c:pt idx="2">
                  <c:v>Golfo de Nicoya</c:v>
                </c:pt>
                <c:pt idx="3">
                  <c:v>Pacífico Central</c:v>
                </c:pt>
                <c:pt idx="4">
                  <c:v>Pacífico Sur</c:v>
                </c:pt>
                <c:pt idx="5">
                  <c:v>Zona Norte</c:v>
                </c:pt>
                <c:pt idx="6">
                  <c:v>Caribe Norte</c:v>
                </c:pt>
                <c:pt idx="7">
                  <c:v>Caribe Central</c:v>
                </c:pt>
              </c:strCache>
            </c:strRef>
          </c:cat>
          <c:val>
            <c:numRef>
              <c:f>'ACOMODO FINAL'!$E$257:$E$264</c:f>
              <c:numCache>
                <c:formatCode>0.00%</c:formatCode>
                <c:ptCount val="8"/>
                <c:pt idx="0">
                  <c:v>0.39886039886039887</c:v>
                </c:pt>
                <c:pt idx="1">
                  <c:v>0.29255711127487105</c:v>
                </c:pt>
                <c:pt idx="2">
                  <c:v>0.49074074074074076</c:v>
                </c:pt>
                <c:pt idx="3">
                  <c:v>0.40610405775807012</c:v>
                </c:pt>
                <c:pt idx="4">
                  <c:v>0.61986301369863017</c:v>
                </c:pt>
                <c:pt idx="5">
                  <c:v>0.34339622641509432</c:v>
                </c:pt>
                <c:pt idx="6">
                  <c:v>0.3411764705882353</c:v>
                </c:pt>
                <c:pt idx="7">
                  <c:v>0.31746031746031744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3FC-4B2D-B491-8331AC9CAF15}"/>
            </c:ext>
          </c:extLst>
        </c:ser>
        <c:ser>
          <c:idx val="2"/>
          <c:order val="2"/>
          <c:tx>
            <c:strRef>
              <c:f>'ACOMODO FINAL'!$F$256</c:f>
              <c:strCache>
                <c:ptCount val="1"/>
                <c:pt idx="0">
                  <c:v>Sub-adultos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lumMod val="110000"/>
                    <a:satMod val="105000"/>
                    <a:tint val="67000"/>
                  </a:schemeClr>
                </a:gs>
                <a:gs pos="50000">
                  <a:schemeClr val="accent3">
                    <a:lumMod val="105000"/>
                    <a:satMod val="103000"/>
                    <a:tint val="73000"/>
                  </a:schemeClr>
                </a:gs>
                <a:gs pos="100000">
                  <a:schemeClr val="accent3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3">
                  <a:shade val="95000"/>
                </a:schemeClr>
              </a:solidFill>
              <a:round/>
            </a:ln>
            <a:effectLst/>
          </c:spPr>
          <c:invertIfNegative val="0"/>
          <c:cat>
            <c:strRef>
              <c:f>'ACOMODO FINAL'!$C$257:$C$264</c:f>
              <c:strCache>
                <c:ptCount val="8"/>
                <c:pt idx="0">
                  <c:v>Pacífico Norte</c:v>
                </c:pt>
                <c:pt idx="1">
                  <c:v>GH Tempisque</c:v>
                </c:pt>
                <c:pt idx="2">
                  <c:v>Golfo de Nicoya</c:v>
                </c:pt>
                <c:pt idx="3">
                  <c:v>Pacífico Central</c:v>
                </c:pt>
                <c:pt idx="4">
                  <c:v>Pacífico Sur</c:v>
                </c:pt>
                <c:pt idx="5">
                  <c:v>Zona Norte</c:v>
                </c:pt>
                <c:pt idx="6">
                  <c:v>Caribe Norte</c:v>
                </c:pt>
                <c:pt idx="7">
                  <c:v>Caribe Central</c:v>
                </c:pt>
              </c:strCache>
            </c:strRef>
          </c:cat>
          <c:val>
            <c:numRef>
              <c:f>'ACOMODO FINAL'!$F$257:$F$264</c:f>
              <c:numCache>
                <c:formatCode>0.00%</c:formatCode>
                <c:ptCount val="8"/>
                <c:pt idx="0">
                  <c:v>8.5470085470085472E-2</c:v>
                </c:pt>
                <c:pt idx="1">
                  <c:v>0.14885777450257923</c:v>
                </c:pt>
                <c:pt idx="2">
                  <c:v>0.22222222222222221</c:v>
                </c:pt>
                <c:pt idx="3">
                  <c:v>0.13314369387970476</c:v>
                </c:pt>
                <c:pt idx="4">
                  <c:v>0.12671232876712329</c:v>
                </c:pt>
                <c:pt idx="5">
                  <c:v>6.4150943396226415E-2</c:v>
                </c:pt>
                <c:pt idx="6">
                  <c:v>2.3529411764705882E-2</c:v>
                </c:pt>
                <c:pt idx="7">
                  <c:v>7.1428571428571425E-2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3FC-4B2D-B491-8331AC9CAF15}"/>
            </c:ext>
          </c:extLst>
        </c:ser>
        <c:ser>
          <c:idx val="3"/>
          <c:order val="3"/>
          <c:tx>
            <c:strRef>
              <c:f>'ACOMODO FINAL'!$G$256</c:f>
              <c:strCache>
                <c:ptCount val="1"/>
                <c:pt idx="0">
                  <c:v>Adultos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110000"/>
                    <a:satMod val="105000"/>
                    <a:tint val="67000"/>
                  </a:schemeClr>
                </a:gs>
                <a:gs pos="50000">
                  <a:schemeClr val="accent4">
                    <a:lumMod val="105000"/>
                    <a:satMod val="103000"/>
                    <a:tint val="73000"/>
                  </a:schemeClr>
                </a:gs>
                <a:gs pos="100000">
                  <a:schemeClr val="accent4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4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'ACOMODO FINAL'!$C$257:$C$264</c:f>
              <c:strCache>
                <c:ptCount val="8"/>
                <c:pt idx="0">
                  <c:v>Pacífico Norte</c:v>
                </c:pt>
                <c:pt idx="1">
                  <c:v>GH Tempisque</c:v>
                </c:pt>
                <c:pt idx="2">
                  <c:v>Golfo de Nicoya</c:v>
                </c:pt>
                <c:pt idx="3">
                  <c:v>Pacífico Central</c:v>
                </c:pt>
                <c:pt idx="4">
                  <c:v>Pacífico Sur</c:v>
                </c:pt>
                <c:pt idx="5">
                  <c:v>Zona Norte</c:v>
                </c:pt>
                <c:pt idx="6">
                  <c:v>Caribe Norte</c:v>
                </c:pt>
                <c:pt idx="7">
                  <c:v>Caribe Central</c:v>
                </c:pt>
              </c:strCache>
            </c:strRef>
          </c:cat>
          <c:val>
            <c:numRef>
              <c:f>'ACOMODO FINAL'!$G$257:$G$264</c:f>
              <c:numCache>
                <c:formatCode>0.00%</c:formatCode>
                <c:ptCount val="8"/>
                <c:pt idx="0">
                  <c:v>7.6923076923076927E-2</c:v>
                </c:pt>
                <c:pt idx="1">
                  <c:v>0.25939572586588061</c:v>
                </c:pt>
                <c:pt idx="2">
                  <c:v>0.22222222222222221</c:v>
                </c:pt>
                <c:pt idx="3">
                  <c:v>0.17648387116742054</c:v>
                </c:pt>
                <c:pt idx="4">
                  <c:v>7.5342465753424653E-2</c:v>
                </c:pt>
                <c:pt idx="5">
                  <c:v>0.10566037735849057</c:v>
                </c:pt>
                <c:pt idx="6">
                  <c:v>9.4117647058823528E-2</c:v>
                </c:pt>
                <c:pt idx="7">
                  <c:v>9.1269841269841265E-2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3FC-4B2D-B491-8331AC9CAF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26309423"/>
        <c:axId val="603695967"/>
      </c:barChart>
      <c:catAx>
        <c:axId val="102630942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cap="all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R"/>
                  <a:t>Zona de estudio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cap="all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R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R"/>
          </a:p>
        </c:txPr>
        <c:crossAx val="603695967"/>
        <c:crosses val="autoZero"/>
        <c:auto val="1"/>
        <c:lblAlgn val="ctr"/>
        <c:lblOffset val="100"/>
        <c:noMultiLvlLbl val="0"/>
      </c:catAx>
      <c:valAx>
        <c:axId val="603695967"/>
        <c:scaling>
          <c:orientation val="minMax"/>
          <c:max val="1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cap="all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R"/>
                  <a:t>Porcentaje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cap="all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R"/>
            </a:p>
          </c:txPr>
        </c:title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R"/>
          </a:p>
        </c:txPr>
        <c:crossAx val="10263094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s-C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s-C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sz="13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/>
              <a:t>Río Tárcoles</a:t>
            </a:r>
          </a:p>
          <a:p>
            <a:pPr algn="ctr" rtl="0">
              <a:defRPr/>
            </a:pPr>
            <a:r>
              <a:rPr lang="en-US"/>
              <a:t>Densidad de cocodrilos (ind/km)</a:t>
            </a:r>
          </a:p>
        </c:rich>
      </c:tx>
      <c:layout>
        <c:manualLayout>
          <c:xMode val="edge"/>
          <c:yMode val="edge"/>
          <c:x val="0.2859663108900064"/>
          <c:y val="8.981513358127024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sz="13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R"/>
        </a:p>
      </c:txPr>
    </c:title>
    <c:autoTitleDeleted val="0"/>
    <c:plotArea>
      <c:layout>
        <c:manualLayout>
          <c:layoutTarget val="inner"/>
          <c:xMode val="edge"/>
          <c:yMode val="edge"/>
          <c:x val="7.8057916793549981E-2"/>
          <c:y val="0.10888222431983559"/>
          <c:w val="0.88843062020562347"/>
          <c:h val="0.76489028833911021"/>
        </c:manualLayout>
      </c:layout>
      <c:scatterChart>
        <c:scatterStyle val="lineMarker"/>
        <c:varyColors val="0"/>
        <c:ser>
          <c:idx val="0"/>
          <c:order val="0"/>
          <c:tx>
            <c:v>Cocodrilos (ind/km)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'ACOMODO FINAL'!$N$6:$N$9</c:f>
              <c:numCache>
                <c:formatCode>General</c:formatCode>
                <c:ptCount val="4"/>
                <c:pt idx="0">
                  <c:v>1992</c:v>
                </c:pt>
                <c:pt idx="1">
                  <c:v>1994</c:v>
                </c:pt>
                <c:pt idx="2">
                  <c:v>2000</c:v>
                </c:pt>
                <c:pt idx="3">
                  <c:v>2008</c:v>
                </c:pt>
              </c:numCache>
            </c:numRef>
          </c:xVal>
          <c:yVal>
            <c:numRef>
              <c:f>'ACOMODO FINAL'!$O$6:$O$9</c:f>
              <c:numCache>
                <c:formatCode>0.00</c:formatCode>
                <c:ptCount val="4"/>
                <c:pt idx="0">
                  <c:v>23.628</c:v>
                </c:pt>
                <c:pt idx="1">
                  <c:v>18.522307692307695</c:v>
                </c:pt>
                <c:pt idx="2">
                  <c:v>17.384615384615383</c:v>
                </c:pt>
                <c:pt idx="3">
                  <c:v>7.7647058823529411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A45-42F6-A895-A87D8C1B301A}"/>
            </c:ext>
          </c:extLst>
        </c:ser>
        <c:ser>
          <c:idx val="1"/>
          <c:order val="1"/>
          <c:tx>
            <c:v>Cocodrilos adultos (ind/km)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'ACOMODO FINAL'!$N$6:$N$9</c:f>
              <c:numCache>
                <c:formatCode>General</c:formatCode>
                <c:ptCount val="4"/>
                <c:pt idx="0">
                  <c:v>1992</c:v>
                </c:pt>
                <c:pt idx="1">
                  <c:v>1994</c:v>
                </c:pt>
                <c:pt idx="2">
                  <c:v>2000</c:v>
                </c:pt>
                <c:pt idx="3">
                  <c:v>2008</c:v>
                </c:pt>
              </c:numCache>
            </c:numRef>
          </c:xVal>
          <c:yVal>
            <c:numRef>
              <c:f>'ACOMODO FINAL'!$P$6:$P$9</c:f>
              <c:numCache>
                <c:formatCode>_(* #\ ##0.00_);_(* \(#\ ##0.00\);_(* "-"??_);_(@_)</c:formatCode>
                <c:ptCount val="4"/>
                <c:pt idx="0">
                  <c:v>4.9230769230769234</c:v>
                </c:pt>
                <c:pt idx="1">
                  <c:v>9.3076923076923084</c:v>
                </c:pt>
                <c:pt idx="2">
                  <c:v>2.3846153846153846</c:v>
                </c:pt>
                <c:pt idx="3">
                  <c:v>2.3529411764705883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A45-42F6-A895-A87D8C1B30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79055808"/>
        <c:axId val="1180247968"/>
      </c:scatterChart>
      <c:valAx>
        <c:axId val="117905580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CR"/>
                  <a:t>Año del estudio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R"/>
          </a:p>
        </c:txPr>
        <c:crossAx val="1180247968"/>
        <c:crosses val="autoZero"/>
        <c:crossBetween val="midCat"/>
      </c:valAx>
      <c:valAx>
        <c:axId val="1180247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CR"/>
                  <a:t>Indiv/km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R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R"/>
          </a:p>
        </c:txPr>
        <c:crossAx val="117905580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9820247653633851"/>
          <c:y val="0.27886142133085373"/>
          <c:w val="0.36654038755065754"/>
          <c:h val="0.130995160166549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R"/>
        </a:p>
      </c:txPr>
    </c:legend>
    <c:plotVisOnly val="1"/>
    <c:dispBlanksAs val="gap"/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 sz="1100">
          <a:latin typeface="Arial" panose="020B0604020202020204" pitchFamily="34" charset="0"/>
          <a:cs typeface="Arial" panose="020B0604020202020204" pitchFamily="34" charset="0"/>
        </a:defRPr>
      </a:pPr>
      <a:endParaRPr lang="es-C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/>
              <a:t>Río Tempisque</a:t>
            </a:r>
          </a:p>
          <a:p>
            <a:pPr>
              <a:defRPr/>
            </a:pPr>
            <a:r>
              <a:rPr lang="en-US"/>
              <a:t>Densidad relativa de cocodrilos (Ind/Km)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R"/>
        </a:p>
      </c:txPr>
    </c:title>
    <c:autoTitleDeleted val="0"/>
    <c:plotArea>
      <c:layout>
        <c:manualLayout>
          <c:layoutTarget val="inner"/>
          <c:xMode val="edge"/>
          <c:yMode val="edge"/>
          <c:x val="7.6868026855759053E-2"/>
          <c:y val="0.1096206373292868"/>
          <c:w val="0.89605266744971801"/>
          <c:h val="0.76583709479926421"/>
        </c:manualLayout>
      </c:layout>
      <c:lineChart>
        <c:grouping val="standard"/>
        <c:varyColors val="0"/>
        <c:ser>
          <c:idx val="0"/>
          <c:order val="0"/>
          <c:tx>
            <c:v>Cocodrilos (ind./km)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'ACOMODO FINAL'!$Z$55:$Z$57</c:f>
              <c:numCache>
                <c:formatCode>General</c:formatCode>
                <c:ptCount val="3"/>
                <c:pt idx="0">
                  <c:v>1998</c:v>
                </c:pt>
                <c:pt idx="1">
                  <c:v>2008</c:v>
                </c:pt>
                <c:pt idx="2">
                  <c:v>2012</c:v>
                </c:pt>
              </c:numCache>
            </c:numRef>
          </c:cat>
          <c:val>
            <c:numRef>
              <c:f>'ACOMODO FINAL'!$AC$55:$AC$57</c:f>
              <c:numCache>
                <c:formatCode>0.00</c:formatCode>
                <c:ptCount val="3"/>
                <c:pt idx="0">
                  <c:v>2.8804347826086953</c:v>
                </c:pt>
                <c:pt idx="1">
                  <c:v>10.143417874396135</c:v>
                </c:pt>
                <c:pt idx="2">
                  <c:v>12.416515700483092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CD8-41E9-8A6B-814328E71BF3}"/>
            </c:ext>
          </c:extLst>
        </c:ser>
        <c:ser>
          <c:idx val="1"/>
          <c:order val="1"/>
          <c:tx>
            <c:v>Cocodrilos adultos (ind./km)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'ACOMODO FINAL'!$Z$55:$Z$57</c:f>
              <c:numCache>
                <c:formatCode>General</c:formatCode>
                <c:ptCount val="3"/>
                <c:pt idx="0">
                  <c:v>1998</c:v>
                </c:pt>
                <c:pt idx="1">
                  <c:v>2008</c:v>
                </c:pt>
                <c:pt idx="2">
                  <c:v>2012</c:v>
                </c:pt>
              </c:numCache>
            </c:numRef>
          </c:cat>
          <c:val>
            <c:numRef>
              <c:f>'ACOMODO FINAL'!$AD$55:$AD$57</c:f>
              <c:numCache>
                <c:formatCode>_(* #\ ##0.00_);_(* \(#\ ##0.00\);_(* "-"??_);_(@_)</c:formatCode>
                <c:ptCount val="3"/>
                <c:pt idx="0">
                  <c:v>0.38949275362318841</c:v>
                </c:pt>
                <c:pt idx="1">
                  <c:v>3.217592592592593</c:v>
                </c:pt>
                <c:pt idx="2">
                  <c:v>4.8842592592592595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CD8-41E9-8A6B-814328E71B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45722128"/>
        <c:axId val="667607712"/>
      </c:lineChart>
      <c:catAx>
        <c:axId val="124572212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CR"/>
                  <a:t>Año del estudio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R"/>
          </a:p>
        </c:txPr>
        <c:crossAx val="667607712"/>
        <c:crosses val="autoZero"/>
        <c:auto val="1"/>
        <c:lblAlgn val="ctr"/>
        <c:lblOffset val="100"/>
        <c:noMultiLvlLbl val="0"/>
      </c:catAx>
      <c:valAx>
        <c:axId val="667607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CR"/>
                  <a:t>Ind/km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R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R"/>
          </a:p>
        </c:txPr>
        <c:crossAx val="1245722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3615868174259635"/>
          <c:y val="0.25258440570497731"/>
          <c:w val="0.33868744573210002"/>
          <c:h val="0.2007561692646006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R"/>
        </a:p>
      </c:txPr>
    </c:legend>
    <c:plotVisOnly val="1"/>
    <c:dispBlanksAs val="gap"/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 sz="1100">
          <a:latin typeface="Arial" panose="020B0604020202020204" pitchFamily="34" charset="0"/>
          <a:cs typeface="Arial" panose="020B0604020202020204" pitchFamily="34" charset="0"/>
        </a:defRPr>
      </a:pPr>
      <a:endParaRPr lang="es-C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2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320" b="0" i="0" u="none" strike="noStrike" kern="1200" spc="0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Río </a:t>
            </a:r>
            <a:r>
              <a:rPr lang="en-US" sz="1320" b="0" i="0" u="none" strike="noStrike" kern="1200" spc="0" baseline="0" dirty="0" err="1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Bebedero</a:t>
            </a:r>
            <a:endParaRPr lang="en-US" sz="1320" b="0" i="0" u="none" strike="noStrike" kern="1200" spc="0" baseline="0" dirty="0">
              <a:solidFill>
                <a:sysClr val="windowText" lastClr="000000">
                  <a:lumMod val="65000"/>
                  <a:lumOff val="35000"/>
                </a:sys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ysClr val="windowText" lastClr="000000">
                    <a:lumMod val="65000"/>
                    <a:lumOff val="35000"/>
                  </a:sysClr>
                </a:solidFill>
              </a:defRPr>
            </a:pPr>
            <a:r>
              <a:rPr lang="en-US" dirty="0" err="1"/>
              <a:t>Densidad</a:t>
            </a:r>
            <a:r>
              <a:rPr lang="en-US" dirty="0"/>
              <a:t> de </a:t>
            </a:r>
            <a:r>
              <a:rPr lang="en-US" dirty="0" err="1"/>
              <a:t>cocodrilos</a:t>
            </a:r>
            <a:r>
              <a:rPr lang="en-US" dirty="0"/>
              <a:t> (</a:t>
            </a:r>
            <a:r>
              <a:rPr lang="en-US" dirty="0" err="1"/>
              <a:t>ind</a:t>
            </a:r>
            <a:r>
              <a:rPr lang="en-US" dirty="0"/>
              <a:t>/km)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ysClr val="windowText" lastClr="000000">
                    <a:lumMod val="65000"/>
                    <a:lumOff val="35000"/>
                  </a:sysClr>
                </a:solidFill>
              </a:defRPr>
            </a:pP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320" b="0" i="0" u="none" strike="noStrike" kern="1200" spc="0" baseline="0">
              <a:solidFill>
                <a:sysClr val="windowText" lastClr="000000">
                  <a:lumMod val="65000"/>
                  <a:lumOff val="3500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R"/>
        </a:p>
      </c:txPr>
    </c:title>
    <c:autoTitleDeleted val="0"/>
    <c:plotArea>
      <c:layout>
        <c:manualLayout>
          <c:layoutTarget val="inner"/>
          <c:xMode val="edge"/>
          <c:yMode val="edge"/>
          <c:x val="8.6968692449355428E-2"/>
          <c:y val="0.13286798179059181"/>
          <c:w val="0.8798156639259872"/>
          <c:h val="0.73540352177102652"/>
        </c:manualLayout>
      </c:layout>
      <c:scatterChart>
        <c:scatterStyle val="lineMarker"/>
        <c:varyColors val="0"/>
        <c:ser>
          <c:idx val="0"/>
          <c:order val="0"/>
          <c:tx>
            <c:v>Cocodrilos (ind./km)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2"/>
              <c:layout>
                <c:manualLayout>
                  <c:x val="-2.2099447513812261E-2"/>
                  <c:y val="1.41628730399595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0B1-4BE4-AE48-D5B1E45E3F15}"/>
                </c:ext>
              </c:extLst>
            </c:dLbl>
            <c:dLbl>
              <c:idx val="3"/>
              <c:layout>
                <c:manualLayout>
                  <c:x val="-2.2075055187637971E-2"/>
                  <c:y val="-1.82094081942337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0B1-4BE4-AE48-D5B1E45E3F15}"/>
                </c:ext>
              </c:extLst>
            </c:dLbl>
            <c:dLbl>
              <c:idx val="4"/>
              <c:layout>
                <c:manualLayout>
                  <c:x val="-3.0939226519337126E-2"/>
                  <c:y val="1.21396054628224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0B1-4BE4-AE48-D5B1E45E3F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'ACOMODO FINAL'!$M$38:$M$42</c:f>
              <c:numCache>
                <c:formatCode>0</c:formatCode>
                <c:ptCount val="5"/>
                <c:pt idx="0">
                  <c:v>1996</c:v>
                </c:pt>
                <c:pt idx="1">
                  <c:v>2000</c:v>
                </c:pt>
                <c:pt idx="2">
                  <c:v>2012</c:v>
                </c:pt>
                <c:pt idx="3">
                  <c:v>2015</c:v>
                </c:pt>
                <c:pt idx="4">
                  <c:v>2015</c:v>
                </c:pt>
              </c:numCache>
            </c:numRef>
          </c:xVal>
          <c:yVal>
            <c:numRef>
              <c:f>'ACOMODO FINAL'!$P$38:$P$42</c:f>
              <c:numCache>
                <c:formatCode>0.00</c:formatCode>
                <c:ptCount val="5"/>
                <c:pt idx="0">
                  <c:v>1.5</c:v>
                </c:pt>
                <c:pt idx="1">
                  <c:v>2</c:v>
                </c:pt>
                <c:pt idx="2">
                  <c:v>4.6818181818181817</c:v>
                </c:pt>
                <c:pt idx="3">
                  <c:v>4.7727272727272725</c:v>
                </c:pt>
                <c:pt idx="4">
                  <c:v>4.6818181818181817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F0B1-4BE4-AE48-D5B1E45E3F15}"/>
            </c:ext>
          </c:extLst>
        </c:ser>
        <c:ser>
          <c:idx val="1"/>
          <c:order val="1"/>
          <c:tx>
            <c:v>Cocodrilos adultos (ind./km)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'ACOMODO FINAL'!$M$38:$M$42</c:f>
              <c:numCache>
                <c:formatCode>0</c:formatCode>
                <c:ptCount val="5"/>
                <c:pt idx="0">
                  <c:v>1996</c:v>
                </c:pt>
                <c:pt idx="1">
                  <c:v>2000</c:v>
                </c:pt>
                <c:pt idx="2">
                  <c:v>2012</c:v>
                </c:pt>
                <c:pt idx="3">
                  <c:v>2015</c:v>
                </c:pt>
                <c:pt idx="4">
                  <c:v>2015</c:v>
                </c:pt>
              </c:numCache>
            </c:numRef>
          </c:xVal>
          <c:yVal>
            <c:numRef>
              <c:f>'ACOMODO FINAL'!$Q$38:$Q$42</c:f>
              <c:numCache>
                <c:formatCode>_(* #\ ##0.00_);_(* \(#\ ##0.00\);_(* "-"??_);_(@_)</c:formatCode>
                <c:ptCount val="5"/>
                <c:pt idx="0">
                  <c:v>4.5454545454545456E-2</c:v>
                </c:pt>
                <c:pt idx="1">
                  <c:v>0.63636363636363635</c:v>
                </c:pt>
                <c:pt idx="2">
                  <c:v>0.5</c:v>
                </c:pt>
                <c:pt idx="3">
                  <c:v>0.40909090909090912</c:v>
                </c:pt>
                <c:pt idx="4">
                  <c:v>0.77272727272727271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F0B1-4BE4-AE48-D5B1E45E3F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7393424"/>
        <c:axId val="667616832"/>
      </c:scatterChart>
      <c:valAx>
        <c:axId val="647393424"/>
        <c:scaling>
          <c:orientation val="minMax"/>
          <c:max val="2016"/>
          <c:min val="199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CR"/>
                  <a:t>Año del estudio</a:t>
                </a:r>
              </a:p>
            </c:rich>
          </c:tx>
          <c:layout>
            <c:manualLayout>
              <c:xMode val="edge"/>
              <c:yMode val="edge"/>
              <c:x val="0.5119315383590296"/>
              <c:y val="0.9622660596863936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R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R"/>
          </a:p>
        </c:txPr>
        <c:crossAx val="667616832"/>
        <c:crosses val="autoZero"/>
        <c:crossBetween val="midCat"/>
      </c:valAx>
      <c:valAx>
        <c:axId val="667616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CR"/>
                  <a:t>Indiv/km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R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R"/>
          </a:p>
        </c:txPr>
        <c:crossAx val="64739342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6271805803280118"/>
          <c:y val="0.14207480514101142"/>
          <c:w val="0.44788787932064411"/>
          <c:h val="0.2123236827076603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R"/>
        </a:p>
      </c:txPr>
    </c:legend>
    <c:plotVisOnly val="1"/>
    <c:dispBlanksAs val="gap"/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 sz="1100">
          <a:latin typeface="Arial" panose="020B0604020202020204" pitchFamily="34" charset="0"/>
          <a:cs typeface="Arial" panose="020B0604020202020204" pitchFamily="34" charset="0"/>
        </a:defRPr>
      </a:pPr>
      <a:endParaRPr lang="es-C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958467943995804E-2"/>
          <c:y val="0.17150261384869708"/>
          <c:w val="0.90566196116285114"/>
          <c:h val="0.73665653136603226"/>
        </c:manualLayout>
      </c:layout>
      <c:lineChart>
        <c:grouping val="standard"/>
        <c:varyColors val="0"/>
        <c:ser>
          <c:idx val="0"/>
          <c:order val="0"/>
          <c:tx>
            <c:strRef>
              <c:f>CONTEO!$I$29</c:f>
              <c:strCache>
                <c:ptCount val="1"/>
                <c:pt idx="0">
                  <c:v>Cocodrilos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CONTEO!$J$28:$K$28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CONTEO!$J$29:$K$29</c:f>
              <c:numCache>
                <c:formatCode>_(* #,##0.00_);_(* \(#,##0.00\);_(* "-"??_);_(@_)</c:formatCode>
                <c:ptCount val="2"/>
                <c:pt idx="0">
                  <c:v>6.2149532710280369</c:v>
                </c:pt>
                <c:pt idx="1">
                  <c:v>3.0685358255451711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E61-42FD-B3E0-D09132749228}"/>
            </c:ext>
          </c:extLst>
        </c:ser>
        <c:ser>
          <c:idx val="1"/>
          <c:order val="1"/>
          <c:tx>
            <c:strRef>
              <c:f>CONTEO!$I$30</c:f>
              <c:strCache>
                <c:ptCount val="1"/>
                <c:pt idx="0">
                  <c:v>Cocodrilos adultos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CONTEO!$J$28:$K$28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CONTEO!$J$30:$K$30</c:f>
              <c:numCache>
                <c:formatCode>_(* #,##0.00_);_(* \(#,##0.00\);_(* "-"??_);_(@_)</c:formatCode>
                <c:ptCount val="2"/>
                <c:pt idx="0">
                  <c:v>0.35825545171339562</c:v>
                </c:pt>
                <c:pt idx="1">
                  <c:v>0.32710280373831774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E61-42FD-B3E0-D091327492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51574095"/>
        <c:axId val="551427023"/>
      </c:lineChart>
      <c:catAx>
        <c:axId val="55157409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R"/>
          </a:p>
        </c:txPr>
        <c:crossAx val="551427023"/>
        <c:crosses val="autoZero"/>
        <c:auto val="1"/>
        <c:lblAlgn val="ctr"/>
        <c:lblOffset val="100"/>
        <c:noMultiLvlLbl val="0"/>
      </c:catAx>
      <c:valAx>
        <c:axId val="5514270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.00_);_(* \(#,##0.00\);_(* &quot;-&quot;??_);_(@_)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R"/>
          </a:p>
        </c:txPr>
        <c:crossAx val="551574095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9992333427238342"/>
          <c:y val="0.12552437948295689"/>
          <c:w val="0.35846658733796133"/>
          <c:h val="0.1797033342700745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R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 sz="1200"/>
      </a:pPr>
      <a:endParaRPr lang="es-C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383289105436399E-2"/>
          <c:y val="2.2549237490988892E-2"/>
          <c:w val="0.91439219268862126"/>
          <c:h val="0.85753169321209655"/>
        </c:manualLayout>
      </c:layout>
      <c:barChart>
        <c:barDir val="col"/>
        <c:grouping val="stacked"/>
        <c:varyColors val="0"/>
        <c:ser>
          <c:idx val="12"/>
          <c:order val="0"/>
          <c:tx>
            <c:strRef>
              <c:f>Datos!$T$1</c:f>
              <c:strCache>
                <c:ptCount val="1"/>
                <c:pt idx="0">
                  <c:v>No fatal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  <a:effectLst/>
          </c:spPr>
          <c:invertIfNegative val="0"/>
          <c:cat>
            <c:numRef>
              <c:f>Datos!$S$2:$S$38</c:f>
              <c:numCache>
                <c:formatCode>General</c:formatCode>
                <c:ptCount val="37"/>
                <c:pt idx="0">
                  <c:v>1988</c:v>
                </c:pt>
                <c:pt idx="1">
                  <c:v>1989</c:v>
                </c:pt>
                <c:pt idx="2">
                  <c:v>1990</c:v>
                </c:pt>
                <c:pt idx="3">
                  <c:v>1991</c:v>
                </c:pt>
                <c:pt idx="4">
                  <c:v>1992</c:v>
                </c:pt>
                <c:pt idx="5">
                  <c:v>1993</c:v>
                </c:pt>
                <c:pt idx="6">
                  <c:v>1994</c:v>
                </c:pt>
                <c:pt idx="7">
                  <c:v>1995</c:v>
                </c:pt>
                <c:pt idx="8">
                  <c:v>1996</c:v>
                </c:pt>
                <c:pt idx="9">
                  <c:v>1997</c:v>
                </c:pt>
                <c:pt idx="10">
                  <c:v>1998</c:v>
                </c:pt>
                <c:pt idx="11">
                  <c:v>1999</c:v>
                </c:pt>
                <c:pt idx="12">
                  <c:v>2000</c:v>
                </c:pt>
                <c:pt idx="13">
                  <c:v>2001</c:v>
                </c:pt>
                <c:pt idx="14">
                  <c:v>2002</c:v>
                </c:pt>
                <c:pt idx="15">
                  <c:v>2003</c:v>
                </c:pt>
                <c:pt idx="16">
                  <c:v>2004</c:v>
                </c:pt>
                <c:pt idx="17">
                  <c:v>2005</c:v>
                </c:pt>
                <c:pt idx="18">
                  <c:v>2006</c:v>
                </c:pt>
                <c:pt idx="19">
                  <c:v>2007</c:v>
                </c:pt>
                <c:pt idx="20">
                  <c:v>2008</c:v>
                </c:pt>
                <c:pt idx="21">
                  <c:v>2009</c:v>
                </c:pt>
                <c:pt idx="22">
                  <c:v>2010</c:v>
                </c:pt>
                <c:pt idx="23">
                  <c:v>2011</c:v>
                </c:pt>
                <c:pt idx="24">
                  <c:v>2012</c:v>
                </c:pt>
                <c:pt idx="25">
                  <c:v>2013</c:v>
                </c:pt>
                <c:pt idx="26">
                  <c:v>2014</c:v>
                </c:pt>
                <c:pt idx="27">
                  <c:v>2015</c:v>
                </c:pt>
                <c:pt idx="28">
                  <c:v>2016</c:v>
                </c:pt>
                <c:pt idx="29">
                  <c:v>2017</c:v>
                </c:pt>
                <c:pt idx="30">
                  <c:v>2018</c:v>
                </c:pt>
                <c:pt idx="31">
                  <c:v>2019</c:v>
                </c:pt>
                <c:pt idx="32">
                  <c:v>2020</c:v>
                </c:pt>
                <c:pt idx="33">
                  <c:v>2021</c:v>
                </c:pt>
                <c:pt idx="34">
                  <c:v>2022</c:v>
                </c:pt>
                <c:pt idx="35">
                  <c:v>2023</c:v>
                </c:pt>
                <c:pt idx="36">
                  <c:v>2024</c:v>
                </c:pt>
              </c:numCache>
            </c:numRef>
          </c:cat>
          <c:val>
            <c:numRef>
              <c:f>Datos!$T$2:$T$38</c:f>
              <c:numCache>
                <c:formatCode>_-* #\ ##0\ _€_-;\-* #\ ##0\ _€_-;_-* "-"??\ _€_-;_-@_-</c:formatCode>
                <c:ptCount val="37"/>
                <c:pt idx="0">
                  <c:v>0</c:v>
                </c:pt>
                <c:pt idx="1">
                  <c:v>1</c:v>
                </c:pt>
                <c:pt idx="2">
                  <c:v>0</c:v>
                </c:pt>
                <c:pt idx="3">
                  <c:v>1</c:v>
                </c:pt>
                <c:pt idx="4">
                  <c:v>2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1</c:v>
                </c:pt>
                <c:pt idx="13">
                  <c:v>0</c:v>
                </c:pt>
                <c:pt idx="14">
                  <c:v>3</c:v>
                </c:pt>
                <c:pt idx="15">
                  <c:v>1</c:v>
                </c:pt>
                <c:pt idx="16">
                  <c:v>0</c:v>
                </c:pt>
                <c:pt idx="17">
                  <c:v>0</c:v>
                </c:pt>
                <c:pt idx="18">
                  <c:v>3</c:v>
                </c:pt>
                <c:pt idx="19">
                  <c:v>4</c:v>
                </c:pt>
                <c:pt idx="20">
                  <c:v>3</c:v>
                </c:pt>
                <c:pt idx="21">
                  <c:v>3</c:v>
                </c:pt>
                <c:pt idx="22">
                  <c:v>4</c:v>
                </c:pt>
                <c:pt idx="23">
                  <c:v>2</c:v>
                </c:pt>
                <c:pt idx="24">
                  <c:v>2</c:v>
                </c:pt>
                <c:pt idx="25">
                  <c:v>5</c:v>
                </c:pt>
                <c:pt idx="26">
                  <c:v>2</c:v>
                </c:pt>
                <c:pt idx="27">
                  <c:v>5</c:v>
                </c:pt>
                <c:pt idx="28">
                  <c:v>8</c:v>
                </c:pt>
                <c:pt idx="29">
                  <c:v>3</c:v>
                </c:pt>
                <c:pt idx="30">
                  <c:v>1</c:v>
                </c:pt>
                <c:pt idx="31">
                  <c:v>2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62-40B9-A351-8AF945E4FF5B}"/>
            </c:ext>
          </c:extLst>
        </c:ser>
        <c:ser>
          <c:idx val="0"/>
          <c:order val="1"/>
          <c:tx>
            <c:strRef>
              <c:f>Datos!$U$1</c:f>
              <c:strCache>
                <c:ptCount val="1"/>
                <c:pt idx="0">
                  <c:v>Fatal</c:v>
                </c:pt>
              </c:strCache>
            </c:strRef>
          </c:tx>
          <c:spPr>
            <a:solidFill>
              <a:schemeClr val="accent1"/>
            </a:solidFill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Datos!$S$2:$S$38</c:f>
              <c:numCache>
                <c:formatCode>General</c:formatCode>
                <c:ptCount val="37"/>
                <c:pt idx="0">
                  <c:v>1988</c:v>
                </c:pt>
                <c:pt idx="1">
                  <c:v>1989</c:v>
                </c:pt>
                <c:pt idx="2">
                  <c:v>1990</c:v>
                </c:pt>
                <c:pt idx="3">
                  <c:v>1991</c:v>
                </c:pt>
                <c:pt idx="4">
                  <c:v>1992</c:v>
                </c:pt>
                <c:pt idx="5">
                  <c:v>1993</c:v>
                </c:pt>
                <c:pt idx="6">
                  <c:v>1994</c:v>
                </c:pt>
                <c:pt idx="7">
                  <c:v>1995</c:v>
                </c:pt>
                <c:pt idx="8">
                  <c:v>1996</c:v>
                </c:pt>
                <c:pt idx="9">
                  <c:v>1997</c:v>
                </c:pt>
                <c:pt idx="10">
                  <c:v>1998</c:v>
                </c:pt>
                <c:pt idx="11">
                  <c:v>1999</c:v>
                </c:pt>
                <c:pt idx="12">
                  <c:v>2000</c:v>
                </c:pt>
                <c:pt idx="13">
                  <c:v>2001</c:v>
                </c:pt>
                <c:pt idx="14">
                  <c:v>2002</c:v>
                </c:pt>
                <c:pt idx="15">
                  <c:v>2003</c:v>
                </c:pt>
                <c:pt idx="16">
                  <c:v>2004</c:v>
                </c:pt>
                <c:pt idx="17">
                  <c:v>2005</c:v>
                </c:pt>
                <c:pt idx="18">
                  <c:v>2006</c:v>
                </c:pt>
                <c:pt idx="19">
                  <c:v>2007</c:v>
                </c:pt>
                <c:pt idx="20">
                  <c:v>2008</c:v>
                </c:pt>
                <c:pt idx="21">
                  <c:v>2009</c:v>
                </c:pt>
                <c:pt idx="22">
                  <c:v>2010</c:v>
                </c:pt>
                <c:pt idx="23">
                  <c:v>2011</c:v>
                </c:pt>
                <c:pt idx="24">
                  <c:v>2012</c:v>
                </c:pt>
                <c:pt idx="25">
                  <c:v>2013</c:v>
                </c:pt>
                <c:pt idx="26">
                  <c:v>2014</c:v>
                </c:pt>
                <c:pt idx="27">
                  <c:v>2015</c:v>
                </c:pt>
                <c:pt idx="28">
                  <c:v>2016</c:v>
                </c:pt>
                <c:pt idx="29">
                  <c:v>2017</c:v>
                </c:pt>
                <c:pt idx="30">
                  <c:v>2018</c:v>
                </c:pt>
                <c:pt idx="31">
                  <c:v>2019</c:v>
                </c:pt>
                <c:pt idx="32">
                  <c:v>2020</c:v>
                </c:pt>
                <c:pt idx="33">
                  <c:v>2021</c:v>
                </c:pt>
                <c:pt idx="34">
                  <c:v>2022</c:v>
                </c:pt>
                <c:pt idx="35">
                  <c:v>2023</c:v>
                </c:pt>
                <c:pt idx="36">
                  <c:v>2024</c:v>
                </c:pt>
              </c:numCache>
            </c:numRef>
          </c:cat>
          <c:val>
            <c:numRef>
              <c:f>Datos!$U$2:$U$38</c:f>
              <c:numCache>
                <c:formatCode>_-* #\ ##0\ _€_-;\-* #\ ##0\ _€_-;_-* "-"??\ _€_-;_-@_-</c:formatCode>
                <c:ptCount val="37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1</c:v>
                </c:pt>
                <c:pt idx="8">
                  <c:v>0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0</c:v>
                </c:pt>
                <c:pt idx="13">
                  <c:v>0</c:v>
                </c:pt>
                <c:pt idx="14">
                  <c:v>1</c:v>
                </c:pt>
                <c:pt idx="15">
                  <c:v>0</c:v>
                </c:pt>
                <c:pt idx="16">
                  <c:v>0</c:v>
                </c:pt>
                <c:pt idx="17">
                  <c:v>1</c:v>
                </c:pt>
                <c:pt idx="18">
                  <c:v>0</c:v>
                </c:pt>
                <c:pt idx="19">
                  <c:v>2</c:v>
                </c:pt>
                <c:pt idx="20">
                  <c:v>3</c:v>
                </c:pt>
                <c:pt idx="21">
                  <c:v>0</c:v>
                </c:pt>
                <c:pt idx="22">
                  <c:v>2</c:v>
                </c:pt>
                <c:pt idx="23">
                  <c:v>0</c:v>
                </c:pt>
                <c:pt idx="24">
                  <c:v>0</c:v>
                </c:pt>
                <c:pt idx="25">
                  <c:v>1</c:v>
                </c:pt>
                <c:pt idx="26">
                  <c:v>2</c:v>
                </c:pt>
                <c:pt idx="27">
                  <c:v>0</c:v>
                </c:pt>
                <c:pt idx="28">
                  <c:v>1</c:v>
                </c:pt>
                <c:pt idx="29">
                  <c:v>1</c:v>
                </c:pt>
                <c:pt idx="30">
                  <c:v>0</c:v>
                </c:pt>
                <c:pt idx="31">
                  <c:v>1</c:v>
                </c:pt>
                <c:pt idx="32">
                  <c:v>0</c:v>
                </c:pt>
                <c:pt idx="33">
                  <c:v>0</c:v>
                </c:pt>
                <c:pt idx="34">
                  <c:v>2</c:v>
                </c:pt>
                <c:pt idx="35">
                  <c:v>1</c:v>
                </c:pt>
                <c:pt idx="3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862-40B9-A351-8AF945E4FF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5"/>
        <c:overlap val="100"/>
        <c:axId val="185158351"/>
        <c:axId val="1"/>
      </c:barChart>
      <c:catAx>
        <c:axId val="185158351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CR"/>
                  <a:t>Año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vert="horz"/>
          <a:lstStyle/>
          <a:p>
            <a:pPr>
              <a:defRPr/>
            </a:pPr>
            <a:endParaRPr lang="es-CR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s-CR"/>
                  <a:t>Cantidad</a:t>
                </a:r>
              </a:p>
            </c:rich>
          </c:tx>
          <c:overlay val="0"/>
        </c:title>
        <c:numFmt formatCode="_-* #\ ##0\ _€_-;\-* #\ ##0\ _€_-;_-* &quot;-&quot;??\ _€_-;_-@_-" sourceLinked="1"/>
        <c:majorTickMark val="none"/>
        <c:minorTickMark val="none"/>
        <c:tickLblPos val="nextTo"/>
        <c:crossAx val="185158351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41955632893954548"/>
          <c:y val="0.25300052971375547"/>
          <c:w val="8.0639738514533862E-2"/>
          <c:h val="7.3513436010180053E-2"/>
        </c:manualLayout>
      </c:layout>
      <c:overlay val="0"/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100" b="0">
          <a:latin typeface="Arial" panose="020B0604020202020204" pitchFamily="34" charset="0"/>
          <a:cs typeface="Arial" panose="020B0604020202020204" pitchFamily="34" charset="0"/>
        </a:defRPr>
      </a:pPr>
      <a:endParaRPr lang="es-CR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7763003134541953E-2"/>
          <c:y val="7.1461810824481539E-2"/>
          <c:w val="0.89604862306119015"/>
          <c:h val="0.73579056790890518"/>
        </c:manualLayout>
      </c:layout>
      <c:barChart>
        <c:barDir val="col"/>
        <c:grouping val="clustered"/>
        <c:varyColors val="0"/>
        <c:ser>
          <c:idx val="0"/>
          <c:order val="0"/>
          <c:tx>
            <c:v>Ataques fatales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Datos!$J$57:$J$68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Datos!$M$57:$M$68</c:f>
              <c:numCache>
                <c:formatCode>0%</c:formatCode>
                <c:ptCount val="12"/>
                <c:pt idx="0">
                  <c:v>5.7142857142857141E-2</c:v>
                </c:pt>
                <c:pt idx="1">
                  <c:v>8.5714285714285715E-2</c:v>
                </c:pt>
                <c:pt idx="2">
                  <c:v>0.17142857142857143</c:v>
                </c:pt>
                <c:pt idx="3">
                  <c:v>0.18571428571428572</c:v>
                </c:pt>
                <c:pt idx="4">
                  <c:v>0.15714285714285714</c:v>
                </c:pt>
                <c:pt idx="5">
                  <c:v>7.1428571428571425E-2</c:v>
                </c:pt>
                <c:pt idx="6">
                  <c:v>2.8571428571428571E-2</c:v>
                </c:pt>
                <c:pt idx="7">
                  <c:v>4.2857142857142858E-2</c:v>
                </c:pt>
                <c:pt idx="8">
                  <c:v>0.1</c:v>
                </c:pt>
                <c:pt idx="9">
                  <c:v>5.7142857142857141E-2</c:v>
                </c:pt>
                <c:pt idx="10">
                  <c:v>4.2857142857142858E-2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F60-45BD-9864-EF28C5E25E5C}"/>
            </c:ext>
          </c:extLst>
        </c:ser>
        <c:ser>
          <c:idx val="1"/>
          <c:order val="1"/>
          <c:tx>
            <c:v>Ataque no fatales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Datos!$J$57:$J$68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Datos!$N$57:$N$68</c:f>
              <c:numCache>
                <c:formatCode>0%</c:formatCode>
                <c:ptCount val="12"/>
                <c:pt idx="0">
                  <c:v>0</c:v>
                </c:pt>
                <c:pt idx="1">
                  <c:v>8.3333333333333329E-2</c:v>
                </c:pt>
                <c:pt idx="2">
                  <c:v>8.3333333333333329E-2</c:v>
                </c:pt>
                <c:pt idx="3">
                  <c:v>0.20833333333333334</c:v>
                </c:pt>
                <c:pt idx="4">
                  <c:v>0.25</c:v>
                </c:pt>
                <c:pt idx="5">
                  <c:v>0.125</c:v>
                </c:pt>
                <c:pt idx="6">
                  <c:v>4.1666666666666664E-2</c:v>
                </c:pt>
                <c:pt idx="7">
                  <c:v>4.1666666666666664E-2</c:v>
                </c:pt>
                <c:pt idx="8">
                  <c:v>4.1666666666666664E-2</c:v>
                </c:pt>
                <c:pt idx="9">
                  <c:v>8.3333333333333329E-2</c:v>
                </c:pt>
                <c:pt idx="10">
                  <c:v>4.1666666666666664E-2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F60-45BD-9864-EF28C5E25E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26287744"/>
        <c:axId val="1521319728"/>
      </c:barChart>
      <c:catAx>
        <c:axId val="162628774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CR"/>
                  <a:t>Mes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R"/>
          </a:p>
        </c:txPr>
        <c:crossAx val="1521319728"/>
        <c:crosses val="autoZero"/>
        <c:auto val="1"/>
        <c:lblAlgn val="ctr"/>
        <c:lblOffset val="100"/>
        <c:noMultiLvlLbl val="0"/>
      </c:catAx>
      <c:valAx>
        <c:axId val="15213197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CR"/>
                  <a:t>Porcentaje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R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R"/>
          </a:p>
        </c:txPr>
        <c:crossAx val="1626287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>
          <a:latin typeface="Arial" panose="020B0604020202020204" pitchFamily="34" charset="0"/>
          <a:cs typeface="Arial" panose="020B0604020202020204" pitchFamily="34" charset="0"/>
        </a:defRPr>
      </a:pPr>
      <a:endParaRPr lang="es-C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0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image" Target="../media/image5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image" Target="../media/image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5">
        <a:alpha val="0"/>
      </a:schemeClr>
    </dgm:fillClrLst>
    <dgm:linClrLst meth="repeat">
      <a:schemeClr val="accent5">
        <a:alpha val="0"/>
      </a:schemeClr>
    </dgm:linClrLst>
    <dgm:effectClrLst/>
    <dgm:txLinClrLst/>
    <dgm:txFillClrLst>
      <a:schemeClr val="accent5"/>
      <a:schemeClr val="accent6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107119-58B4-4BC8-BA62-80E74E82994E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coloredtext_colorful5" csCatId="colorful" phldr="1"/>
      <dgm:spPr/>
      <dgm:t>
        <a:bodyPr/>
        <a:lstStyle/>
        <a:p>
          <a:endParaRPr lang="en-US"/>
        </a:p>
      </dgm:t>
    </dgm:pt>
    <dgm:pt modelId="{621DDBF9-593E-4EE4-8303-ECA1CC1EF433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s-CR" dirty="0"/>
            <a:t>Dos poblaciones de </a:t>
          </a:r>
          <a:r>
            <a:rPr lang="es-CR" i="1" dirty="0"/>
            <a:t>C. </a:t>
          </a:r>
          <a:r>
            <a:rPr lang="es-CR" i="1" dirty="0" err="1"/>
            <a:t>acutus</a:t>
          </a:r>
          <a:r>
            <a:rPr lang="es-CR" dirty="0"/>
            <a:t> de Costa Rica: vertiente Caribe y Pacífico.</a:t>
          </a:r>
          <a:endParaRPr lang="en-US" dirty="0"/>
        </a:p>
      </dgm:t>
    </dgm:pt>
    <dgm:pt modelId="{EBEE9707-3E8B-4E30-8D55-1AF8E5C837DD}" type="parTrans" cxnId="{48350451-6146-417F-8FD9-A74316BF485F}">
      <dgm:prSet/>
      <dgm:spPr/>
      <dgm:t>
        <a:bodyPr/>
        <a:lstStyle/>
        <a:p>
          <a:endParaRPr lang="en-US"/>
        </a:p>
      </dgm:t>
    </dgm:pt>
    <dgm:pt modelId="{56584765-A01A-4C04-81C7-943305F4C513}" type="sibTrans" cxnId="{48350451-6146-417F-8FD9-A74316BF485F}">
      <dgm:prSet/>
      <dgm:spPr/>
      <dgm:t>
        <a:bodyPr/>
        <a:lstStyle/>
        <a:p>
          <a:endParaRPr lang="en-US"/>
        </a:p>
      </dgm:t>
    </dgm:pt>
    <dgm:pt modelId="{E276DB8F-5379-44A2-9968-72FFFBCA0904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s-CR" dirty="0"/>
            <a:t>Basado en información secundaria: 30 años de estudios científicos.</a:t>
          </a:r>
          <a:endParaRPr lang="en-US" dirty="0"/>
        </a:p>
      </dgm:t>
    </dgm:pt>
    <dgm:pt modelId="{C09915A5-E665-483E-8B30-AA29C2A3896E}" type="parTrans" cxnId="{D19A68A4-37C9-4D2D-B99B-8750EF66E4CD}">
      <dgm:prSet/>
      <dgm:spPr/>
      <dgm:t>
        <a:bodyPr/>
        <a:lstStyle/>
        <a:p>
          <a:endParaRPr lang="en-US"/>
        </a:p>
      </dgm:t>
    </dgm:pt>
    <dgm:pt modelId="{44E2E8EB-3E3D-4AC3-9AB4-03E7F0309606}" type="sibTrans" cxnId="{D19A68A4-37C9-4D2D-B99B-8750EF66E4CD}">
      <dgm:prSet/>
      <dgm:spPr/>
      <dgm:t>
        <a:bodyPr/>
        <a:lstStyle/>
        <a:p>
          <a:endParaRPr lang="en-US"/>
        </a:p>
      </dgm:t>
    </dgm:pt>
    <dgm:pt modelId="{4BA4FDDD-0D1D-4C99-8872-706A237932A5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s-CR"/>
            <a:t>Abundancia relativa: cocodrilos por km de transecto.</a:t>
          </a:r>
          <a:endParaRPr lang="en-US"/>
        </a:p>
      </dgm:t>
    </dgm:pt>
    <dgm:pt modelId="{82441426-BE4E-47B1-977A-FA5C2843AFA4}" type="parTrans" cxnId="{82EFE4F0-884F-403E-B805-4767750DE146}">
      <dgm:prSet/>
      <dgm:spPr/>
      <dgm:t>
        <a:bodyPr/>
        <a:lstStyle/>
        <a:p>
          <a:endParaRPr lang="en-US"/>
        </a:p>
      </dgm:t>
    </dgm:pt>
    <dgm:pt modelId="{9DD779F3-8B8F-4308-A317-F35EF84A4345}" type="sibTrans" cxnId="{82EFE4F0-884F-403E-B805-4767750DE146}">
      <dgm:prSet/>
      <dgm:spPr/>
      <dgm:t>
        <a:bodyPr/>
        <a:lstStyle/>
        <a:p>
          <a:endParaRPr lang="en-US"/>
        </a:p>
      </dgm:t>
    </dgm:pt>
    <dgm:pt modelId="{0C2541EB-3167-4710-8335-F9FBECB9DE31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s-CR"/>
            <a:t>Registro de ataques desde 1988.</a:t>
          </a:r>
          <a:endParaRPr lang="en-US"/>
        </a:p>
      </dgm:t>
    </dgm:pt>
    <dgm:pt modelId="{57C1F626-11C8-418C-AE74-91016A1A4F3D}" type="parTrans" cxnId="{4BCA032B-F06B-4963-9CA3-C2335143B7DD}">
      <dgm:prSet/>
      <dgm:spPr/>
      <dgm:t>
        <a:bodyPr/>
        <a:lstStyle/>
        <a:p>
          <a:endParaRPr lang="en-US"/>
        </a:p>
      </dgm:t>
    </dgm:pt>
    <dgm:pt modelId="{5BBAAD09-FB5C-4CF9-BAD7-5345DEB2A058}" type="sibTrans" cxnId="{4BCA032B-F06B-4963-9CA3-C2335143B7DD}">
      <dgm:prSet/>
      <dgm:spPr/>
      <dgm:t>
        <a:bodyPr/>
        <a:lstStyle/>
        <a:p>
          <a:endParaRPr lang="en-US"/>
        </a:p>
      </dgm:t>
    </dgm:pt>
    <dgm:pt modelId="{71B3A028-2808-499E-B4A5-72A30E84314C}" type="pres">
      <dgm:prSet presAssocID="{86107119-58B4-4BC8-BA62-80E74E82994E}" presName="root" presStyleCnt="0">
        <dgm:presLayoutVars>
          <dgm:dir/>
          <dgm:resizeHandles val="exact"/>
        </dgm:presLayoutVars>
      </dgm:prSet>
      <dgm:spPr/>
    </dgm:pt>
    <dgm:pt modelId="{BDA227E7-FF28-484A-B203-FBA6D1DC81A3}" type="pres">
      <dgm:prSet presAssocID="{621DDBF9-593E-4EE4-8303-ECA1CC1EF433}" presName="compNode" presStyleCnt="0"/>
      <dgm:spPr/>
    </dgm:pt>
    <dgm:pt modelId="{6F55739A-A125-47E2-A315-D66C176E23DE}" type="pres">
      <dgm:prSet presAssocID="{621DDBF9-593E-4EE4-8303-ECA1CC1EF433}" presName="iconBgRect" presStyleLbl="bgShp" presStyleIdx="0" presStyleCnt="4"/>
      <dgm:spPr/>
    </dgm:pt>
    <dgm:pt modelId="{C6DAD4D7-C9BC-4F1A-81F5-F99228C6F0ED}" type="pres">
      <dgm:prSet presAssocID="{621DDBF9-593E-4EE4-8303-ECA1CC1EF433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AD565464-0AC7-4164-9847-D64995C20419}" type="pres">
      <dgm:prSet presAssocID="{621DDBF9-593E-4EE4-8303-ECA1CC1EF433}" presName="spaceRect" presStyleCnt="0"/>
      <dgm:spPr/>
    </dgm:pt>
    <dgm:pt modelId="{BA6F7525-AC5C-4E71-BF8E-88D27ED14BD8}" type="pres">
      <dgm:prSet presAssocID="{621DDBF9-593E-4EE4-8303-ECA1CC1EF433}" presName="textRect" presStyleLbl="revTx" presStyleIdx="0" presStyleCnt="4">
        <dgm:presLayoutVars>
          <dgm:chMax val="1"/>
          <dgm:chPref val="1"/>
        </dgm:presLayoutVars>
      </dgm:prSet>
      <dgm:spPr/>
    </dgm:pt>
    <dgm:pt modelId="{FC21C7C8-3AAB-4674-B46C-CC8DA213C473}" type="pres">
      <dgm:prSet presAssocID="{56584765-A01A-4C04-81C7-943305F4C513}" presName="sibTrans" presStyleCnt="0"/>
      <dgm:spPr/>
    </dgm:pt>
    <dgm:pt modelId="{1DD1BB46-C73B-42BA-8190-31A4FCD1309C}" type="pres">
      <dgm:prSet presAssocID="{E276DB8F-5379-44A2-9968-72FFFBCA0904}" presName="compNode" presStyleCnt="0"/>
      <dgm:spPr/>
    </dgm:pt>
    <dgm:pt modelId="{FCB48839-091A-4C53-A89C-0C63CD895BE1}" type="pres">
      <dgm:prSet presAssocID="{E276DB8F-5379-44A2-9968-72FFFBCA0904}" presName="iconBgRect" presStyleLbl="bgShp" presStyleIdx="1" presStyleCnt="4"/>
      <dgm:spPr/>
    </dgm:pt>
    <dgm:pt modelId="{17C63739-4E41-4290-99E4-F8BF2B2C132D}" type="pres">
      <dgm:prSet presAssocID="{E276DB8F-5379-44A2-9968-72FFFBCA0904}" presName="iconRect" presStyleLbl="node1" presStyleIdx="1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025D78A5-2163-4DF3-B823-E5A0F289FC3D}" type="pres">
      <dgm:prSet presAssocID="{E276DB8F-5379-44A2-9968-72FFFBCA0904}" presName="spaceRect" presStyleCnt="0"/>
      <dgm:spPr/>
    </dgm:pt>
    <dgm:pt modelId="{3293F2F8-F10F-4E34-8A0A-39B97DC66841}" type="pres">
      <dgm:prSet presAssocID="{E276DB8F-5379-44A2-9968-72FFFBCA0904}" presName="textRect" presStyleLbl="revTx" presStyleIdx="1" presStyleCnt="4" custLinFactNeighborX="8749" custLinFactNeighborY="-33611">
        <dgm:presLayoutVars>
          <dgm:chMax val="1"/>
          <dgm:chPref val="1"/>
        </dgm:presLayoutVars>
      </dgm:prSet>
      <dgm:spPr/>
    </dgm:pt>
    <dgm:pt modelId="{DE27C3B1-E30F-44A5-8225-687DD17D5DC9}" type="pres">
      <dgm:prSet presAssocID="{44E2E8EB-3E3D-4AC3-9AB4-03E7F0309606}" presName="sibTrans" presStyleCnt="0"/>
      <dgm:spPr/>
    </dgm:pt>
    <dgm:pt modelId="{37F93A07-F5BD-4366-AA8E-AA63688AF3AB}" type="pres">
      <dgm:prSet presAssocID="{4BA4FDDD-0D1D-4C99-8872-706A237932A5}" presName="compNode" presStyleCnt="0"/>
      <dgm:spPr/>
    </dgm:pt>
    <dgm:pt modelId="{858F34B0-4DB8-4645-AFA7-2FDA9A1905E8}" type="pres">
      <dgm:prSet presAssocID="{4BA4FDDD-0D1D-4C99-8872-706A237932A5}" presName="iconBgRect" presStyleLbl="bgShp" presStyleIdx="2" presStyleCnt="4"/>
      <dgm:spPr/>
    </dgm:pt>
    <dgm:pt modelId="{6F65EBF7-CB24-441E-AF73-40573F316192}" type="pres">
      <dgm:prSet presAssocID="{4BA4FDDD-0D1D-4C99-8872-706A237932A5}" presName="iconRect" presStyleLbl="node1" presStyleIdx="2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codrilo"/>
        </a:ext>
      </dgm:extLst>
    </dgm:pt>
    <dgm:pt modelId="{EBE43BEC-7242-46B6-BD4E-26E674D0F2C5}" type="pres">
      <dgm:prSet presAssocID="{4BA4FDDD-0D1D-4C99-8872-706A237932A5}" presName="spaceRect" presStyleCnt="0"/>
      <dgm:spPr/>
    </dgm:pt>
    <dgm:pt modelId="{85BBCF31-82C1-45A9-ACDC-E29ABB810464}" type="pres">
      <dgm:prSet presAssocID="{4BA4FDDD-0D1D-4C99-8872-706A237932A5}" presName="textRect" presStyleLbl="revTx" presStyleIdx="2" presStyleCnt="4">
        <dgm:presLayoutVars>
          <dgm:chMax val="1"/>
          <dgm:chPref val="1"/>
        </dgm:presLayoutVars>
      </dgm:prSet>
      <dgm:spPr/>
    </dgm:pt>
    <dgm:pt modelId="{947DDF43-29AA-4C1A-B8F5-BFB0F3522901}" type="pres">
      <dgm:prSet presAssocID="{9DD779F3-8B8F-4308-A317-F35EF84A4345}" presName="sibTrans" presStyleCnt="0"/>
      <dgm:spPr/>
    </dgm:pt>
    <dgm:pt modelId="{8EFD3224-1B42-4F74-B2B0-E0FED20616BA}" type="pres">
      <dgm:prSet presAssocID="{0C2541EB-3167-4710-8335-F9FBECB9DE31}" presName="compNode" presStyleCnt="0"/>
      <dgm:spPr/>
    </dgm:pt>
    <dgm:pt modelId="{2101A2F4-028B-4898-BF2C-8DEE1FB1541A}" type="pres">
      <dgm:prSet presAssocID="{0C2541EB-3167-4710-8335-F9FBECB9DE31}" presName="iconBgRect" presStyleLbl="bgShp" presStyleIdx="3" presStyleCnt="4"/>
      <dgm:spPr/>
    </dgm:pt>
    <dgm:pt modelId="{946164F1-B429-462B-B5D5-D8F19F7D58BB}" type="pres">
      <dgm:prSet presAssocID="{0C2541EB-3167-4710-8335-F9FBECB9DE31}" presName="iconRect" presStyleLbl="node1" presStyleIdx="3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EDBCF649-B0E8-4AF6-AEBD-A1CDA4C3BA6A}" type="pres">
      <dgm:prSet presAssocID="{0C2541EB-3167-4710-8335-F9FBECB9DE31}" presName="spaceRect" presStyleCnt="0"/>
      <dgm:spPr/>
    </dgm:pt>
    <dgm:pt modelId="{A80FB7C5-994C-419B-9B36-A28EB055E0EC}" type="pres">
      <dgm:prSet presAssocID="{0C2541EB-3167-4710-8335-F9FBECB9DE31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B8241F08-D60C-A748-A851-9359E7197FE3}" type="presOf" srcId="{86107119-58B4-4BC8-BA62-80E74E82994E}" destId="{71B3A028-2808-499E-B4A5-72A30E84314C}" srcOrd="0" destOrd="0" presId="urn:microsoft.com/office/officeart/2018/5/layout/IconCircleLabelList"/>
    <dgm:cxn modelId="{4BCA032B-F06B-4963-9CA3-C2335143B7DD}" srcId="{86107119-58B4-4BC8-BA62-80E74E82994E}" destId="{0C2541EB-3167-4710-8335-F9FBECB9DE31}" srcOrd="3" destOrd="0" parTransId="{57C1F626-11C8-418C-AE74-91016A1A4F3D}" sibTransId="{5BBAAD09-FB5C-4CF9-BAD7-5345DEB2A058}"/>
    <dgm:cxn modelId="{48350451-6146-417F-8FD9-A74316BF485F}" srcId="{86107119-58B4-4BC8-BA62-80E74E82994E}" destId="{621DDBF9-593E-4EE4-8303-ECA1CC1EF433}" srcOrd="0" destOrd="0" parTransId="{EBEE9707-3E8B-4E30-8D55-1AF8E5C837DD}" sibTransId="{56584765-A01A-4C04-81C7-943305F4C513}"/>
    <dgm:cxn modelId="{5B26517C-1851-C142-9BBE-B108EED10E01}" type="presOf" srcId="{0C2541EB-3167-4710-8335-F9FBECB9DE31}" destId="{A80FB7C5-994C-419B-9B36-A28EB055E0EC}" srcOrd="0" destOrd="0" presId="urn:microsoft.com/office/officeart/2018/5/layout/IconCircleLabelList"/>
    <dgm:cxn modelId="{62D148A2-13E3-2046-B05F-FB83E348DC1F}" type="presOf" srcId="{4BA4FDDD-0D1D-4C99-8872-706A237932A5}" destId="{85BBCF31-82C1-45A9-ACDC-E29ABB810464}" srcOrd="0" destOrd="0" presId="urn:microsoft.com/office/officeart/2018/5/layout/IconCircleLabelList"/>
    <dgm:cxn modelId="{D19A68A4-37C9-4D2D-B99B-8750EF66E4CD}" srcId="{86107119-58B4-4BC8-BA62-80E74E82994E}" destId="{E276DB8F-5379-44A2-9968-72FFFBCA0904}" srcOrd="1" destOrd="0" parTransId="{C09915A5-E665-483E-8B30-AA29C2A3896E}" sibTransId="{44E2E8EB-3E3D-4AC3-9AB4-03E7F0309606}"/>
    <dgm:cxn modelId="{0BBA29C5-BBCF-6B49-956B-AD98D6C56B37}" type="presOf" srcId="{E276DB8F-5379-44A2-9968-72FFFBCA0904}" destId="{3293F2F8-F10F-4E34-8A0A-39B97DC66841}" srcOrd="0" destOrd="0" presId="urn:microsoft.com/office/officeart/2018/5/layout/IconCircleLabelList"/>
    <dgm:cxn modelId="{82EFE4F0-884F-403E-B805-4767750DE146}" srcId="{86107119-58B4-4BC8-BA62-80E74E82994E}" destId="{4BA4FDDD-0D1D-4C99-8872-706A237932A5}" srcOrd="2" destOrd="0" parTransId="{82441426-BE4E-47B1-977A-FA5C2843AFA4}" sibTransId="{9DD779F3-8B8F-4308-A317-F35EF84A4345}"/>
    <dgm:cxn modelId="{367B06FC-6317-D84E-B10F-4F1BBE5C0663}" type="presOf" srcId="{621DDBF9-593E-4EE4-8303-ECA1CC1EF433}" destId="{BA6F7525-AC5C-4E71-BF8E-88D27ED14BD8}" srcOrd="0" destOrd="0" presId="urn:microsoft.com/office/officeart/2018/5/layout/IconCircleLabelList"/>
    <dgm:cxn modelId="{DCEC7B67-2A28-D241-9C13-2DD9739362B1}" type="presParOf" srcId="{71B3A028-2808-499E-B4A5-72A30E84314C}" destId="{BDA227E7-FF28-484A-B203-FBA6D1DC81A3}" srcOrd="0" destOrd="0" presId="urn:microsoft.com/office/officeart/2018/5/layout/IconCircleLabelList"/>
    <dgm:cxn modelId="{5323B188-E154-D34A-B168-E5D553CBCB19}" type="presParOf" srcId="{BDA227E7-FF28-484A-B203-FBA6D1DC81A3}" destId="{6F55739A-A125-47E2-A315-D66C176E23DE}" srcOrd="0" destOrd="0" presId="urn:microsoft.com/office/officeart/2018/5/layout/IconCircleLabelList"/>
    <dgm:cxn modelId="{A674F130-B0D7-B74C-8438-8FF59114DF8D}" type="presParOf" srcId="{BDA227E7-FF28-484A-B203-FBA6D1DC81A3}" destId="{C6DAD4D7-C9BC-4F1A-81F5-F99228C6F0ED}" srcOrd="1" destOrd="0" presId="urn:microsoft.com/office/officeart/2018/5/layout/IconCircleLabelList"/>
    <dgm:cxn modelId="{D04483FC-A471-EA40-A9E5-9081761836EC}" type="presParOf" srcId="{BDA227E7-FF28-484A-B203-FBA6D1DC81A3}" destId="{AD565464-0AC7-4164-9847-D64995C20419}" srcOrd="2" destOrd="0" presId="urn:microsoft.com/office/officeart/2018/5/layout/IconCircleLabelList"/>
    <dgm:cxn modelId="{EAE301EB-2994-0E4D-A98E-26CD70EF05B1}" type="presParOf" srcId="{BDA227E7-FF28-484A-B203-FBA6D1DC81A3}" destId="{BA6F7525-AC5C-4E71-BF8E-88D27ED14BD8}" srcOrd="3" destOrd="0" presId="urn:microsoft.com/office/officeart/2018/5/layout/IconCircleLabelList"/>
    <dgm:cxn modelId="{5582BDB5-5267-8945-A50B-D8C67BC1A5C6}" type="presParOf" srcId="{71B3A028-2808-499E-B4A5-72A30E84314C}" destId="{FC21C7C8-3AAB-4674-B46C-CC8DA213C473}" srcOrd="1" destOrd="0" presId="urn:microsoft.com/office/officeart/2018/5/layout/IconCircleLabelList"/>
    <dgm:cxn modelId="{CFB0433D-B03D-034B-8EC9-3625621053EE}" type="presParOf" srcId="{71B3A028-2808-499E-B4A5-72A30E84314C}" destId="{1DD1BB46-C73B-42BA-8190-31A4FCD1309C}" srcOrd="2" destOrd="0" presId="urn:microsoft.com/office/officeart/2018/5/layout/IconCircleLabelList"/>
    <dgm:cxn modelId="{D4A5C51A-D44C-3848-B2FE-795635ADD882}" type="presParOf" srcId="{1DD1BB46-C73B-42BA-8190-31A4FCD1309C}" destId="{FCB48839-091A-4C53-A89C-0C63CD895BE1}" srcOrd="0" destOrd="0" presId="urn:microsoft.com/office/officeart/2018/5/layout/IconCircleLabelList"/>
    <dgm:cxn modelId="{DD18BCDD-5358-DF44-9E68-A9DC89CA2A3C}" type="presParOf" srcId="{1DD1BB46-C73B-42BA-8190-31A4FCD1309C}" destId="{17C63739-4E41-4290-99E4-F8BF2B2C132D}" srcOrd="1" destOrd="0" presId="urn:microsoft.com/office/officeart/2018/5/layout/IconCircleLabelList"/>
    <dgm:cxn modelId="{2E56BC81-99AA-C441-B95D-B90E643CFED8}" type="presParOf" srcId="{1DD1BB46-C73B-42BA-8190-31A4FCD1309C}" destId="{025D78A5-2163-4DF3-B823-E5A0F289FC3D}" srcOrd="2" destOrd="0" presId="urn:microsoft.com/office/officeart/2018/5/layout/IconCircleLabelList"/>
    <dgm:cxn modelId="{A360F647-7B10-924F-8DF6-28691ABE6257}" type="presParOf" srcId="{1DD1BB46-C73B-42BA-8190-31A4FCD1309C}" destId="{3293F2F8-F10F-4E34-8A0A-39B97DC66841}" srcOrd="3" destOrd="0" presId="urn:microsoft.com/office/officeart/2018/5/layout/IconCircleLabelList"/>
    <dgm:cxn modelId="{DB8F570A-1400-954B-9A86-05E356AFDBCC}" type="presParOf" srcId="{71B3A028-2808-499E-B4A5-72A30E84314C}" destId="{DE27C3B1-E30F-44A5-8225-687DD17D5DC9}" srcOrd="3" destOrd="0" presId="urn:microsoft.com/office/officeart/2018/5/layout/IconCircleLabelList"/>
    <dgm:cxn modelId="{BA260018-32DD-C248-A9D9-BC2CE274B108}" type="presParOf" srcId="{71B3A028-2808-499E-B4A5-72A30E84314C}" destId="{37F93A07-F5BD-4366-AA8E-AA63688AF3AB}" srcOrd="4" destOrd="0" presId="urn:microsoft.com/office/officeart/2018/5/layout/IconCircleLabelList"/>
    <dgm:cxn modelId="{71D4971A-016B-2A4E-AD20-40D666DEEA6D}" type="presParOf" srcId="{37F93A07-F5BD-4366-AA8E-AA63688AF3AB}" destId="{858F34B0-4DB8-4645-AFA7-2FDA9A1905E8}" srcOrd="0" destOrd="0" presId="urn:microsoft.com/office/officeart/2018/5/layout/IconCircleLabelList"/>
    <dgm:cxn modelId="{E094ED12-122A-1E4B-B944-496C353F64E0}" type="presParOf" srcId="{37F93A07-F5BD-4366-AA8E-AA63688AF3AB}" destId="{6F65EBF7-CB24-441E-AF73-40573F316192}" srcOrd="1" destOrd="0" presId="urn:microsoft.com/office/officeart/2018/5/layout/IconCircleLabelList"/>
    <dgm:cxn modelId="{B6DC7056-7BFB-BA4F-811C-D05A0AFF2946}" type="presParOf" srcId="{37F93A07-F5BD-4366-AA8E-AA63688AF3AB}" destId="{EBE43BEC-7242-46B6-BD4E-26E674D0F2C5}" srcOrd="2" destOrd="0" presId="urn:microsoft.com/office/officeart/2018/5/layout/IconCircleLabelList"/>
    <dgm:cxn modelId="{93587529-145D-484D-BBD9-E47CD605458C}" type="presParOf" srcId="{37F93A07-F5BD-4366-AA8E-AA63688AF3AB}" destId="{85BBCF31-82C1-45A9-ACDC-E29ABB810464}" srcOrd="3" destOrd="0" presId="urn:microsoft.com/office/officeart/2018/5/layout/IconCircleLabelList"/>
    <dgm:cxn modelId="{A60370BF-50A0-E946-8A58-027E7B355FC5}" type="presParOf" srcId="{71B3A028-2808-499E-B4A5-72A30E84314C}" destId="{947DDF43-29AA-4C1A-B8F5-BFB0F3522901}" srcOrd="5" destOrd="0" presId="urn:microsoft.com/office/officeart/2018/5/layout/IconCircleLabelList"/>
    <dgm:cxn modelId="{B31C5258-7825-7449-9097-82CBF7CABFAC}" type="presParOf" srcId="{71B3A028-2808-499E-B4A5-72A30E84314C}" destId="{8EFD3224-1B42-4F74-B2B0-E0FED20616BA}" srcOrd="6" destOrd="0" presId="urn:microsoft.com/office/officeart/2018/5/layout/IconCircleLabelList"/>
    <dgm:cxn modelId="{13DF86B6-91D9-B247-864B-8C6CEBE13D4D}" type="presParOf" srcId="{8EFD3224-1B42-4F74-B2B0-E0FED20616BA}" destId="{2101A2F4-028B-4898-BF2C-8DEE1FB1541A}" srcOrd="0" destOrd="0" presId="urn:microsoft.com/office/officeart/2018/5/layout/IconCircleLabelList"/>
    <dgm:cxn modelId="{DE640B99-91DE-514A-BB23-32BF32C76533}" type="presParOf" srcId="{8EFD3224-1B42-4F74-B2B0-E0FED20616BA}" destId="{946164F1-B429-462B-B5D5-D8F19F7D58BB}" srcOrd="1" destOrd="0" presId="urn:microsoft.com/office/officeart/2018/5/layout/IconCircleLabelList"/>
    <dgm:cxn modelId="{44AEE33A-0145-0143-A81A-7D7C0B1F0221}" type="presParOf" srcId="{8EFD3224-1B42-4F74-B2B0-E0FED20616BA}" destId="{EDBCF649-B0E8-4AF6-AEBD-A1CDA4C3BA6A}" srcOrd="2" destOrd="0" presId="urn:microsoft.com/office/officeart/2018/5/layout/IconCircleLabelList"/>
    <dgm:cxn modelId="{4B576FF2-E49E-DB49-BCFC-422D3A73F8E5}" type="presParOf" srcId="{8EFD3224-1B42-4F74-B2B0-E0FED20616BA}" destId="{A80FB7C5-994C-419B-9B36-A28EB055E0EC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3DE6DE6-8C6B-49FD-89BB-988A3E1E355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0FD94DB-9E74-4C8A-B267-14AD5201CB4A}">
      <dgm:prSet/>
      <dgm:spPr>
        <a:solidFill>
          <a:schemeClr val="accent6"/>
        </a:solidFill>
        <a:ln>
          <a:solidFill>
            <a:schemeClr val="accent6"/>
          </a:solidFill>
        </a:ln>
      </dgm:spPr>
      <dgm:t>
        <a:bodyPr/>
        <a:lstStyle/>
        <a:p>
          <a:r>
            <a:rPr lang="es-MX" dirty="0"/>
            <a:t>Temporada de anidación (período, número de huevos por nido,etc)</a:t>
          </a:r>
          <a:endParaRPr lang="en-US" dirty="0"/>
        </a:p>
      </dgm:t>
    </dgm:pt>
    <dgm:pt modelId="{71217AEC-06A7-444F-A8DD-29B853DB7DD7}" type="parTrans" cxnId="{2B066D5D-C67C-4AD5-A78C-54A1259411B5}">
      <dgm:prSet/>
      <dgm:spPr/>
      <dgm:t>
        <a:bodyPr/>
        <a:lstStyle/>
        <a:p>
          <a:endParaRPr lang="en-US"/>
        </a:p>
      </dgm:t>
    </dgm:pt>
    <dgm:pt modelId="{E4208A52-4B52-423B-A498-30575118FBB4}" type="sibTrans" cxnId="{2B066D5D-C67C-4AD5-A78C-54A1259411B5}">
      <dgm:prSet/>
      <dgm:spPr/>
      <dgm:t>
        <a:bodyPr/>
        <a:lstStyle/>
        <a:p>
          <a:endParaRPr lang="en-US"/>
        </a:p>
      </dgm:t>
    </dgm:pt>
    <dgm:pt modelId="{ACC20BDF-D496-4CB9-8C11-FA382A50BE6E}">
      <dgm:prSet/>
      <dgm:spPr>
        <a:solidFill>
          <a:schemeClr val="accent6"/>
        </a:solidFill>
      </dgm:spPr>
      <dgm:t>
        <a:bodyPr/>
        <a:lstStyle/>
        <a:p>
          <a:r>
            <a:rPr lang="es-MX"/>
            <a:t>Cuido Parental </a:t>
          </a:r>
          <a:endParaRPr lang="en-US"/>
        </a:p>
      </dgm:t>
    </dgm:pt>
    <dgm:pt modelId="{2DF28F74-F9D5-4F8F-B495-DA2A7114B171}" type="parTrans" cxnId="{4CA6C953-9E88-4E5F-A739-444E7C784827}">
      <dgm:prSet/>
      <dgm:spPr/>
      <dgm:t>
        <a:bodyPr/>
        <a:lstStyle/>
        <a:p>
          <a:endParaRPr lang="en-US"/>
        </a:p>
      </dgm:t>
    </dgm:pt>
    <dgm:pt modelId="{9B9CB716-C3B2-43B2-B39C-17D4647E128A}" type="sibTrans" cxnId="{4CA6C953-9E88-4E5F-A739-444E7C784827}">
      <dgm:prSet/>
      <dgm:spPr/>
      <dgm:t>
        <a:bodyPr/>
        <a:lstStyle/>
        <a:p>
          <a:endParaRPr lang="en-US"/>
        </a:p>
      </dgm:t>
    </dgm:pt>
    <dgm:pt modelId="{7EDDBCFD-09B0-4E8F-B2F7-A03769AF102F}">
      <dgm:prSet/>
      <dgm:spPr>
        <a:solidFill>
          <a:schemeClr val="accent6"/>
        </a:solidFill>
      </dgm:spPr>
      <dgm:t>
        <a:bodyPr/>
        <a:lstStyle/>
        <a:p>
          <a:r>
            <a:rPr lang="es-MX"/>
            <a:t>Competencia intraespecífica (canivalismo,etc)</a:t>
          </a:r>
          <a:endParaRPr lang="en-US"/>
        </a:p>
      </dgm:t>
    </dgm:pt>
    <dgm:pt modelId="{2732149B-4CD0-445F-9E98-9A5FA76BD209}" type="parTrans" cxnId="{DA4B9953-D534-489C-BC6F-BB76C5F37D2C}">
      <dgm:prSet/>
      <dgm:spPr/>
      <dgm:t>
        <a:bodyPr/>
        <a:lstStyle/>
        <a:p>
          <a:endParaRPr lang="en-US"/>
        </a:p>
      </dgm:t>
    </dgm:pt>
    <dgm:pt modelId="{FD341918-112E-4E07-878A-5F40909D78D6}" type="sibTrans" cxnId="{DA4B9953-D534-489C-BC6F-BB76C5F37D2C}">
      <dgm:prSet/>
      <dgm:spPr/>
      <dgm:t>
        <a:bodyPr/>
        <a:lstStyle/>
        <a:p>
          <a:endParaRPr lang="en-US"/>
        </a:p>
      </dgm:t>
    </dgm:pt>
    <dgm:pt modelId="{EDD2279B-CDBC-43D8-89A7-F787973C750B}">
      <dgm:prSet/>
      <dgm:spPr>
        <a:solidFill>
          <a:schemeClr val="accent6"/>
        </a:solidFill>
      </dgm:spPr>
      <dgm:t>
        <a:bodyPr/>
        <a:lstStyle/>
        <a:p>
          <a:r>
            <a:rPr lang="es-MX"/>
            <a:t>Alimentación</a:t>
          </a:r>
          <a:endParaRPr lang="en-US"/>
        </a:p>
      </dgm:t>
    </dgm:pt>
    <dgm:pt modelId="{5F263830-26A6-472E-B1B2-67F00E24EC95}" type="parTrans" cxnId="{6756F463-765D-40F2-97C3-982ABFFC87BE}">
      <dgm:prSet/>
      <dgm:spPr/>
      <dgm:t>
        <a:bodyPr/>
        <a:lstStyle/>
        <a:p>
          <a:endParaRPr lang="en-US"/>
        </a:p>
      </dgm:t>
    </dgm:pt>
    <dgm:pt modelId="{AC9F7F8C-7B97-43D7-AEFF-DEF6FB78EF17}" type="sibTrans" cxnId="{6756F463-765D-40F2-97C3-982ABFFC87BE}">
      <dgm:prSet/>
      <dgm:spPr/>
      <dgm:t>
        <a:bodyPr/>
        <a:lstStyle/>
        <a:p>
          <a:endParaRPr lang="en-US"/>
        </a:p>
      </dgm:t>
    </dgm:pt>
    <dgm:pt modelId="{27583224-E3DA-4FF4-AF28-B29F633B8BA8}">
      <dgm:prSet/>
      <dgm:spPr>
        <a:solidFill>
          <a:schemeClr val="accent6"/>
        </a:solidFill>
      </dgm:spPr>
      <dgm:t>
        <a:bodyPr/>
        <a:lstStyle/>
        <a:p>
          <a:r>
            <a:rPr lang="es-MX"/>
            <a:t>Territorialismo</a:t>
          </a:r>
          <a:endParaRPr lang="en-US"/>
        </a:p>
      </dgm:t>
    </dgm:pt>
    <dgm:pt modelId="{D29D9F69-386F-4866-AE4F-CC40D28BC7DD}" type="parTrans" cxnId="{6870CCE7-EF4D-481D-821A-DEB74206D887}">
      <dgm:prSet/>
      <dgm:spPr/>
      <dgm:t>
        <a:bodyPr/>
        <a:lstStyle/>
        <a:p>
          <a:endParaRPr lang="en-US"/>
        </a:p>
      </dgm:t>
    </dgm:pt>
    <dgm:pt modelId="{116A10E2-F27A-407B-B101-6BEDEF0FE106}" type="sibTrans" cxnId="{6870CCE7-EF4D-481D-821A-DEB74206D887}">
      <dgm:prSet/>
      <dgm:spPr/>
      <dgm:t>
        <a:bodyPr/>
        <a:lstStyle/>
        <a:p>
          <a:endParaRPr lang="en-US"/>
        </a:p>
      </dgm:t>
    </dgm:pt>
    <dgm:pt modelId="{33557689-0F8D-654F-AA8A-DDE6C67629EC}" type="pres">
      <dgm:prSet presAssocID="{E3DE6DE6-8C6B-49FD-89BB-988A3E1E3556}" presName="linear" presStyleCnt="0">
        <dgm:presLayoutVars>
          <dgm:animLvl val="lvl"/>
          <dgm:resizeHandles val="exact"/>
        </dgm:presLayoutVars>
      </dgm:prSet>
      <dgm:spPr/>
    </dgm:pt>
    <dgm:pt modelId="{A6BC308B-A665-DF47-BB78-0A9325BC9BCE}" type="pres">
      <dgm:prSet presAssocID="{00FD94DB-9E74-4C8A-B267-14AD5201CB4A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C1444E25-C00D-EA40-8EE3-E769AAF41359}" type="pres">
      <dgm:prSet presAssocID="{E4208A52-4B52-423B-A498-30575118FBB4}" presName="spacer" presStyleCnt="0"/>
      <dgm:spPr/>
    </dgm:pt>
    <dgm:pt modelId="{1A5D7A4E-E33C-8D45-B0D6-845E98AD59C6}" type="pres">
      <dgm:prSet presAssocID="{ACC20BDF-D496-4CB9-8C11-FA382A50BE6E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1BC01D55-9B74-BE46-BA12-48EEF583A441}" type="pres">
      <dgm:prSet presAssocID="{9B9CB716-C3B2-43B2-B39C-17D4647E128A}" presName="spacer" presStyleCnt="0"/>
      <dgm:spPr/>
    </dgm:pt>
    <dgm:pt modelId="{B6CD245B-764B-DE4A-9F30-1E65E4B7DAEF}" type="pres">
      <dgm:prSet presAssocID="{7EDDBCFD-09B0-4E8F-B2F7-A03769AF102F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6F9F522A-9D12-7F41-9184-29D7473EF973}" type="pres">
      <dgm:prSet presAssocID="{FD341918-112E-4E07-878A-5F40909D78D6}" presName="spacer" presStyleCnt="0"/>
      <dgm:spPr/>
    </dgm:pt>
    <dgm:pt modelId="{93B76B68-1B6B-B04C-A145-D812AEF6F31D}" type="pres">
      <dgm:prSet presAssocID="{EDD2279B-CDBC-43D8-89A7-F787973C750B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02673C0D-E46E-0E4B-8B8C-1A3488467024}" type="pres">
      <dgm:prSet presAssocID="{AC9F7F8C-7B97-43D7-AEFF-DEF6FB78EF17}" presName="spacer" presStyleCnt="0"/>
      <dgm:spPr/>
    </dgm:pt>
    <dgm:pt modelId="{0445A553-7102-FE46-B914-3C3A8815D82F}" type="pres">
      <dgm:prSet presAssocID="{27583224-E3DA-4FF4-AF28-B29F633B8BA8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DA4B9953-D534-489C-BC6F-BB76C5F37D2C}" srcId="{E3DE6DE6-8C6B-49FD-89BB-988A3E1E3556}" destId="{7EDDBCFD-09B0-4E8F-B2F7-A03769AF102F}" srcOrd="2" destOrd="0" parTransId="{2732149B-4CD0-445F-9E98-9A5FA76BD209}" sibTransId="{FD341918-112E-4E07-878A-5F40909D78D6}"/>
    <dgm:cxn modelId="{4CA6C953-9E88-4E5F-A739-444E7C784827}" srcId="{E3DE6DE6-8C6B-49FD-89BB-988A3E1E3556}" destId="{ACC20BDF-D496-4CB9-8C11-FA382A50BE6E}" srcOrd="1" destOrd="0" parTransId="{2DF28F74-F9D5-4F8F-B495-DA2A7114B171}" sibTransId="{9B9CB716-C3B2-43B2-B39C-17D4647E128A}"/>
    <dgm:cxn modelId="{2B066D5D-C67C-4AD5-A78C-54A1259411B5}" srcId="{E3DE6DE6-8C6B-49FD-89BB-988A3E1E3556}" destId="{00FD94DB-9E74-4C8A-B267-14AD5201CB4A}" srcOrd="0" destOrd="0" parTransId="{71217AEC-06A7-444F-A8DD-29B853DB7DD7}" sibTransId="{E4208A52-4B52-423B-A498-30575118FBB4}"/>
    <dgm:cxn modelId="{D7886E60-A524-A64D-8BC2-FD814570529A}" type="presOf" srcId="{E3DE6DE6-8C6B-49FD-89BB-988A3E1E3556}" destId="{33557689-0F8D-654F-AA8A-DDE6C67629EC}" srcOrd="0" destOrd="0" presId="urn:microsoft.com/office/officeart/2005/8/layout/vList2"/>
    <dgm:cxn modelId="{6756F463-765D-40F2-97C3-982ABFFC87BE}" srcId="{E3DE6DE6-8C6B-49FD-89BB-988A3E1E3556}" destId="{EDD2279B-CDBC-43D8-89A7-F787973C750B}" srcOrd="3" destOrd="0" parTransId="{5F263830-26A6-472E-B1B2-67F00E24EC95}" sibTransId="{AC9F7F8C-7B97-43D7-AEFF-DEF6FB78EF17}"/>
    <dgm:cxn modelId="{C015B06A-8C3B-3544-87C4-DBB0B3CD041F}" type="presOf" srcId="{EDD2279B-CDBC-43D8-89A7-F787973C750B}" destId="{93B76B68-1B6B-B04C-A145-D812AEF6F31D}" srcOrd="0" destOrd="0" presId="urn:microsoft.com/office/officeart/2005/8/layout/vList2"/>
    <dgm:cxn modelId="{D568957B-07F6-7A4E-89B7-D2E479F96B43}" type="presOf" srcId="{7EDDBCFD-09B0-4E8F-B2F7-A03769AF102F}" destId="{B6CD245B-764B-DE4A-9F30-1E65E4B7DAEF}" srcOrd="0" destOrd="0" presId="urn:microsoft.com/office/officeart/2005/8/layout/vList2"/>
    <dgm:cxn modelId="{FCD327B7-0622-7349-AC04-83C192BAB86A}" type="presOf" srcId="{ACC20BDF-D496-4CB9-8C11-FA382A50BE6E}" destId="{1A5D7A4E-E33C-8D45-B0D6-845E98AD59C6}" srcOrd="0" destOrd="0" presId="urn:microsoft.com/office/officeart/2005/8/layout/vList2"/>
    <dgm:cxn modelId="{9C4A6FCE-B13E-484C-9F92-35F70219A519}" type="presOf" srcId="{27583224-E3DA-4FF4-AF28-B29F633B8BA8}" destId="{0445A553-7102-FE46-B914-3C3A8815D82F}" srcOrd="0" destOrd="0" presId="urn:microsoft.com/office/officeart/2005/8/layout/vList2"/>
    <dgm:cxn modelId="{9D5629E1-A808-2747-8E1D-06047EF96F3A}" type="presOf" srcId="{00FD94DB-9E74-4C8A-B267-14AD5201CB4A}" destId="{A6BC308B-A665-DF47-BB78-0A9325BC9BCE}" srcOrd="0" destOrd="0" presId="urn:microsoft.com/office/officeart/2005/8/layout/vList2"/>
    <dgm:cxn modelId="{6870CCE7-EF4D-481D-821A-DEB74206D887}" srcId="{E3DE6DE6-8C6B-49FD-89BB-988A3E1E3556}" destId="{27583224-E3DA-4FF4-AF28-B29F633B8BA8}" srcOrd="4" destOrd="0" parTransId="{D29D9F69-386F-4866-AE4F-CC40D28BC7DD}" sibTransId="{116A10E2-F27A-407B-B101-6BEDEF0FE106}"/>
    <dgm:cxn modelId="{A4DD212C-ABBC-1F45-917B-FCD98FEABCDA}" type="presParOf" srcId="{33557689-0F8D-654F-AA8A-DDE6C67629EC}" destId="{A6BC308B-A665-DF47-BB78-0A9325BC9BCE}" srcOrd="0" destOrd="0" presId="urn:microsoft.com/office/officeart/2005/8/layout/vList2"/>
    <dgm:cxn modelId="{D4941601-3E7A-0B46-AD8B-19552AAE752D}" type="presParOf" srcId="{33557689-0F8D-654F-AA8A-DDE6C67629EC}" destId="{C1444E25-C00D-EA40-8EE3-E769AAF41359}" srcOrd="1" destOrd="0" presId="urn:microsoft.com/office/officeart/2005/8/layout/vList2"/>
    <dgm:cxn modelId="{4001F930-6823-D64D-A229-23CAFF9D919B}" type="presParOf" srcId="{33557689-0F8D-654F-AA8A-DDE6C67629EC}" destId="{1A5D7A4E-E33C-8D45-B0D6-845E98AD59C6}" srcOrd="2" destOrd="0" presId="urn:microsoft.com/office/officeart/2005/8/layout/vList2"/>
    <dgm:cxn modelId="{CD28F051-FA01-7548-B826-38858DFEEACD}" type="presParOf" srcId="{33557689-0F8D-654F-AA8A-DDE6C67629EC}" destId="{1BC01D55-9B74-BE46-BA12-48EEF583A441}" srcOrd="3" destOrd="0" presId="urn:microsoft.com/office/officeart/2005/8/layout/vList2"/>
    <dgm:cxn modelId="{B0C18782-783F-964B-B82C-1B2B2F0A5B93}" type="presParOf" srcId="{33557689-0F8D-654F-AA8A-DDE6C67629EC}" destId="{B6CD245B-764B-DE4A-9F30-1E65E4B7DAEF}" srcOrd="4" destOrd="0" presId="urn:microsoft.com/office/officeart/2005/8/layout/vList2"/>
    <dgm:cxn modelId="{069A3F1E-546C-2742-9781-0A9452FC102E}" type="presParOf" srcId="{33557689-0F8D-654F-AA8A-DDE6C67629EC}" destId="{6F9F522A-9D12-7F41-9184-29D7473EF973}" srcOrd="5" destOrd="0" presId="urn:microsoft.com/office/officeart/2005/8/layout/vList2"/>
    <dgm:cxn modelId="{0989C409-5FCC-FD4D-AEAD-C3E3B29DC76B}" type="presParOf" srcId="{33557689-0F8D-654F-AA8A-DDE6C67629EC}" destId="{93B76B68-1B6B-B04C-A145-D812AEF6F31D}" srcOrd="6" destOrd="0" presId="urn:microsoft.com/office/officeart/2005/8/layout/vList2"/>
    <dgm:cxn modelId="{2AAEB008-72FA-FE44-9E28-1AE6D500937C}" type="presParOf" srcId="{33557689-0F8D-654F-AA8A-DDE6C67629EC}" destId="{02673C0D-E46E-0E4B-8B8C-1A3488467024}" srcOrd="7" destOrd="0" presId="urn:microsoft.com/office/officeart/2005/8/layout/vList2"/>
    <dgm:cxn modelId="{D14FB061-1BB3-D741-81B4-71810D2D3515}" type="presParOf" srcId="{33557689-0F8D-654F-AA8A-DDE6C67629EC}" destId="{0445A553-7102-FE46-B914-3C3A8815D82F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55739A-A125-47E2-A315-D66C176E23DE}">
      <dsp:nvSpPr>
        <dsp:cNvPr id="0" name=""/>
        <dsp:cNvSpPr/>
      </dsp:nvSpPr>
      <dsp:spPr>
        <a:xfrm>
          <a:off x="275255" y="89005"/>
          <a:ext cx="858884" cy="858884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DAD4D7-C9BC-4F1A-81F5-F99228C6F0ED}">
      <dsp:nvSpPr>
        <dsp:cNvPr id="0" name=""/>
        <dsp:cNvSpPr/>
      </dsp:nvSpPr>
      <dsp:spPr>
        <a:xfrm>
          <a:off x="458296" y="272046"/>
          <a:ext cx="492802" cy="49280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6F7525-AC5C-4E71-BF8E-88D27ED14BD8}">
      <dsp:nvSpPr>
        <dsp:cNvPr id="0" name=""/>
        <dsp:cNvSpPr/>
      </dsp:nvSpPr>
      <dsp:spPr>
        <a:xfrm>
          <a:off x="693" y="1215411"/>
          <a:ext cx="1408007" cy="5632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CR" sz="1100" kern="1200" dirty="0"/>
            <a:t>Dos poblaciones de </a:t>
          </a:r>
          <a:r>
            <a:rPr lang="es-CR" sz="1100" i="1" kern="1200" dirty="0"/>
            <a:t>C. </a:t>
          </a:r>
          <a:r>
            <a:rPr lang="es-CR" sz="1100" i="1" kern="1200" dirty="0" err="1"/>
            <a:t>acutus</a:t>
          </a:r>
          <a:r>
            <a:rPr lang="es-CR" sz="1100" kern="1200" dirty="0"/>
            <a:t> de Costa Rica: vertiente Caribe y Pacífico.</a:t>
          </a:r>
          <a:endParaRPr lang="en-US" sz="1100" kern="1200" dirty="0"/>
        </a:p>
      </dsp:txBody>
      <dsp:txXfrm>
        <a:off x="693" y="1215411"/>
        <a:ext cx="1408007" cy="563203"/>
      </dsp:txXfrm>
    </dsp:sp>
    <dsp:sp modelId="{FCB48839-091A-4C53-A89C-0C63CD895BE1}">
      <dsp:nvSpPr>
        <dsp:cNvPr id="0" name=""/>
        <dsp:cNvSpPr/>
      </dsp:nvSpPr>
      <dsp:spPr>
        <a:xfrm>
          <a:off x="1929664" y="89005"/>
          <a:ext cx="858884" cy="858884"/>
        </a:xfrm>
        <a:prstGeom prst="ellipse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C63739-4E41-4290-99E4-F8BF2B2C132D}">
      <dsp:nvSpPr>
        <dsp:cNvPr id="0" name=""/>
        <dsp:cNvSpPr/>
      </dsp:nvSpPr>
      <dsp:spPr>
        <a:xfrm>
          <a:off x="2112705" y="272046"/>
          <a:ext cx="492802" cy="49280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93F2F8-F10F-4E34-8A0A-39B97DC66841}">
      <dsp:nvSpPr>
        <dsp:cNvPr id="0" name=""/>
        <dsp:cNvSpPr/>
      </dsp:nvSpPr>
      <dsp:spPr>
        <a:xfrm>
          <a:off x="1778289" y="1026113"/>
          <a:ext cx="1408007" cy="5632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CR" sz="1100" kern="1200" dirty="0"/>
            <a:t>Basado en información secundaria: 30 años de estudios científicos.</a:t>
          </a:r>
          <a:endParaRPr lang="en-US" sz="1100" kern="1200" dirty="0"/>
        </a:p>
      </dsp:txBody>
      <dsp:txXfrm>
        <a:off x="1778289" y="1026113"/>
        <a:ext cx="1408007" cy="563203"/>
      </dsp:txXfrm>
    </dsp:sp>
    <dsp:sp modelId="{858F34B0-4DB8-4645-AFA7-2FDA9A1905E8}">
      <dsp:nvSpPr>
        <dsp:cNvPr id="0" name=""/>
        <dsp:cNvSpPr/>
      </dsp:nvSpPr>
      <dsp:spPr>
        <a:xfrm>
          <a:off x="3584073" y="89005"/>
          <a:ext cx="858884" cy="858884"/>
        </a:xfrm>
        <a:prstGeom prst="ellipse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65EBF7-CB24-441E-AF73-40573F316192}">
      <dsp:nvSpPr>
        <dsp:cNvPr id="0" name=""/>
        <dsp:cNvSpPr/>
      </dsp:nvSpPr>
      <dsp:spPr>
        <a:xfrm>
          <a:off x="3767114" y="272046"/>
          <a:ext cx="492802" cy="492802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BBCF31-82C1-45A9-ACDC-E29ABB810464}">
      <dsp:nvSpPr>
        <dsp:cNvPr id="0" name=""/>
        <dsp:cNvSpPr/>
      </dsp:nvSpPr>
      <dsp:spPr>
        <a:xfrm>
          <a:off x="3309512" y="1215411"/>
          <a:ext cx="1408007" cy="5632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CR" sz="1100" kern="1200"/>
            <a:t>Abundancia relativa: cocodrilos por km de transecto.</a:t>
          </a:r>
          <a:endParaRPr lang="en-US" sz="1100" kern="1200"/>
        </a:p>
      </dsp:txBody>
      <dsp:txXfrm>
        <a:off x="3309512" y="1215411"/>
        <a:ext cx="1408007" cy="563203"/>
      </dsp:txXfrm>
    </dsp:sp>
    <dsp:sp modelId="{2101A2F4-028B-4898-BF2C-8DEE1FB1541A}">
      <dsp:nvSpPr>
        <dsp:cNvPr id="0" name=""/>
        <dsp:cNvSpPr/>
      </dsp:nvSpPr>
      <dsp:spPr>
        <a:xfrm>
          <a:off x="5238482" y="89005"/>
          <a:ext cx="858884" cy="858884"/>
        </a:xfrm>
        <a:prstGeom prst="ellips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6164F1-B429-462B-B5D5-D8F19F7D58BB}">
      <dsp:nvSpPr>
        <dsp:cNvPr id="0" name=""/>
        <dsp:cNvSpPr/>
      </dsp:nvSpPr>
      <dsp:spPr>
        <a:xfrm>
          <a:off x="5421523" y="272046"/>
          <a:ext cx="492802" cy="49280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0FB7C5-994C-419B-9B36-A28EB055E0EC}">
      <dsp:nvSpPr>
        <dsp:cNvPr id="0" name=""/>
        <dsp:cNvSpPr/>
      </dsp:nvSpPr>
      <dsp:spPr>
        <a:xfrm>
          <a:off x="4963921" y="1215411"/>
          <a:ext cx="1408007" cy="5632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CR" sz="1100" kern="1200"/>
            <a:t>Registro de ataques desde 1988.</a:t>
          </a:r>
          <a:endParaRPr lang="en-US" sz="1100" kern="1200"/>
        </a:p>
      </dsp:txBody>
      <dsp:txXfrm>
        <a:off x="4963921" y="1215411"/>
        <a:ext cx="1408007" cy="5632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BC308B-A665-DF47-BB78-0A9325BC9BCE}">
      <dsp:nvSpPr>
        <dsp:cNvPr id="0" name=""/>
        <dsp:cNvSpPr/>
      </dsp:nvSpPr>
      <dsp:spPr>
        <a:xfrm>
          <a:off x="0" y="69772"/>
          <a:ext cx="5153699" cy="67626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kern="1200" dirty="0"/>
            <a:t>Temporada de anidación (período, número de huevos por nido,etc)</a:t>
          </a:r>
          <a:endParaRPr lang="en-US" sz="1700" kern="1200" dirty="0"/>
        </a:p>
      </dsp:txBody>
      <dsp:txXfrm>
        <a:off x="33012" y="102784"/>
        <a:ext cx="5087675" cy="610236"/>
      </dsp:txXfrm>
    </dsp:sp>
    <dsp:sp modelId="{1A5D7A4E-E33C-8D45-B0D6-845E98AD59C6}">
      <dsp:nvSpPr>
        <dsp:cNvPr id="0" name=""/>
        <dsp:cNvSpPr/>
      </dsp:nvSpPr>
      <dsp:spPr>
        <a:xfrm>
          <a:off x="0" y="794992"/>
          <a:ext cx="5153699" cy="67626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kern="1200"/>
            <a:t>Cuido Parental </a:t>
          </a:r>
          <a:endParaRPr lang="en-US" sz="1700" kern="1200"/>
        </a:p>
      </dsp:txBody>
      <dsp:txXfrm>
        <a:off x="33012" y="828004"/>
        <a:ext cx="5087675" cy="610236"/>
      </dsp:txXfrm>
    </dsp:sp>
    <dsp:sp modelId="{B6CD245B-764B-DE4A-9F30-1E65E4B7DAEF}">
      <dsp:nvSpPr>
        <dsp:cNvPr id="0" name=""/>
        <dsp:cNvSpPr/>
      </dsp:nvSpPr>
      <dsp:spPr>
        <a:xfrm>
          <a:off x="0" y="1520212"/>
          <a:ext cx="5153699" cy="67626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kern="1200"/>
            <a:t>Competencia intraespecífica (canivalismo,etc)</a:t>
          </a:r>
          <a:endParaRPr lang="en-US" sz="1700" kern="1200"/>
        </a:p>
      </dsp:txBody>
      <dsp:txXfrm>
        <a:off x="33012" y="1553224"/>
        <a:ext cx="5087675" cy="610236"/>
      </dsp:txXfrm>
    </dsp:sp>
    <dsp:sp modelId="{93B76B68-1B6B-B04C-A145-D812AEF6F31D}">
      <dsp:nvSpPr>
        <dsp:cNvPr id="0" name=""/>
        <dsp:cNvSpPr/>
      </dsp:nvSpPr>
      <dsp:spPr>
        <a:xfrm>
          <a:off x="0" y="2245432"/>
          <a:ext cx="5153699" cy="67626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kern="1200"/>
            <a:t>Alimentación</a:t>
          </a:r>
          <a:endParaRPr lang="en-US" sz="1700" kern="1200"/>
        </a:p>
      </dsp:txBody>
      <dsp:txXfrm>
        <a:off x="33012" y="2278444"/>
        <a:ext cx="5087675" cy="610236"/>
      </dsp:txXfrm>
    </dsp:sp>
    <dsp:sp modelId="{0445A553-7102-FE46-B914-3C3A8815D82F}">
      <dsp:nvSpPr>
        <dsp:cNvPr id="0" name=""/>
        <dsp:cNvSpPr/>
      </dsp:nvSpPr>
      <dsp:spPr>
        <a:xfrm>
          <a:off x="0" y="2970652"/>
          <a:ext cx="5153699" cy="67626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kern="1200"/>
            <a:t>Territorialismo</a:t>
          </a:r>
          <a:endParaRPr lang="en-US" sz="1700" kern="1200"/>
        </a:p>
      </dsp:txBody>
      <dsp:txXfrm>
        <a:off x="33012" y="3003664"/>
        <a:ext cx="5087675" cy="6102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409A8A-87D7-C691-156E-93C6DE8880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23F7ECC-22C9-D836-69AB-1C5AA9FFD3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1D124E2-A434-0051-3E71-EC0E9748F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7EF31-5F51-40D8-A035-58F590DD89C3}" type="datetimeFigureOut">
              <a:rPr lang="es-CR" smtClean="0"/>
              <a:t>28/2/24</a:t>
            </a:fld>
            <a:endParaRPr lang="es-C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FD3260A-35CF-200E-95E2-0EE71DB4A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7159C60-91F5-2FB3-9EEB-A7836E003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83ED9-8304-42F4-A746-F362B50CDDAC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747272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75DCF5-C77B-B24F-BEE2-7380AF5BB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80D96A8-7F20-D2E3-DB16-32BED7ECB8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2060414-6EB1-17BC-462C-2C9D4B1A1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7EF31-5F51-40D8-A035-58F590DD89C3}" type="datetimeFigureOut">
              <a:rPr lang="es-CR" smtClean="0"/>
              <a:t>28/2/24</a:t>
            </a:fld>
            <a:endParaRPr lang="es-C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33795CE-72F5-8087-F9DA-3907B8351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881AFFE-568B-C3E5-CD43-59EBC0D88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83ED9-8304-42F4-A746-F362B50CDDAC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815936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07D2717-4A6A-88B5-2B0A-AE44B56905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7B1F9B8-CD90-6497-8790-2EE2935382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26AB9E-71A9-030F-34B0-0A6DFED83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7EF31-5F51-40D8-A035-58F590DD89C3}" type="datetimeFigureOut">
              <a:rPr lang="es-CR" smtClean="0"/>
              <a:t>28/2/24</a:t>
            </a:fld>
            <a:endParaRPr lang="es-C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BDF273-B259-857F-FB31-D782FC050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9C67EB1-7CE4-6078-C664-A20C2B3C8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83ED9-8304-42F4-A746-F362B50CDDAC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751502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8A8F35-040B-310F-E8F9-670066446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191BD6A-311F-5143-B070-EB9EE2F8E7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06E3DC0-E452-6450-5382-A75029491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7EF31-5F51-40D8-A035-58F590DD89C3}" type="datetimeFigureOut">
              <a:rPr lang="es-CR" smtClean="0"/>
              <a:t>28/2/24</a:t>
            </a:fld>
            <a:endParaRPr lang="es-C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2F7A083-C4A0-76F1-D54F-4BB1509CE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2C16B6B-CC88-2D5A-F51F-4E36CF2CD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83ED9-8304-42F4-A746-F362B50CDDAC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445862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A5C395-4785-2AE4-961C-02AF4C754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8DB6468-D8A3-BAB3-03AB-2B4F779653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64092DD-D2AD-BCEA-C519-59697544D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7EF31-5F51-40D8-A035-58F590DD89C3}" type="datetimeFigureOut">
              <a:rPr lang="es-CR" smtClean="0"/>
              <a:t>28/2/24</a:t>
            </a:fld>
            <a:endParaRPr lang="es-C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8325484-1212-07D3-1254-DC510DA09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2058F66-EA42-0568-7291-7EA48B6B4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83ED9-8304-42F4-A746-F362B50CDDAC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271552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43D4CC-8370-070C-A0C4-A78345216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A33E55C-0277-9F02-C442-FCBFBB14B7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B8D4885-67CB-5063-44DF-B5931EAE8D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9EF4BEB-4940-4E79-C4B4-B4A8F0708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7EF31-5F51-40D8-A035-58F590DD89C3}" type="datetimeFigureOut">
              <a:rPr lang="es-CR" smtClean="0"/>
              <a:t>28/2/24</a:t>
            </a:fld>
            <a:endParaRPr lang="es-C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E885ECF-99B5-826A-0A17-E2279E0D1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7721CB6-7EE5-2B88-93CE-6086A3CAC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83ED9-8304-42F4-A746-F362B50CDDAC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335922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C4912B-2C30-BB27-2DE9-A4EBA676C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9A495D7-442D-8D87-4450-06BB6D1A01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6A3F5EC-EEFF-EDFB-BFA2-74ECD693EE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071042B-0BD6-5C0D-B687-4B1CECE5D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B96DD20-6E0A-0915-4D0B-994D0184AE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1E90B99-E243-1EDE-F353-723F148A8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7EF31-5F51-40D8-A035-58F590DD89C3}" type="datetimeFigureOut">
              <a:rPr lang="es-CR" smtClean="0"/>
              <a:t>28/2/24</a:t>
            </a:fld>
            <a:endParaRPr lang="es-C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809A63C-6FB4-57C4-4070-E4AFD8DA8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238F42B-BFCF-0D2F-D553-4BF517818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83ED9-8304-42F4-A746-F362B50CDDAC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421248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FAADF3-C9AE-A18F-C5DD-EB0AAF9F8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DE34AB2-049D-1D69-38DD-BCA668BFD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7EF31-5F51-40D8-A035-58F590DD89C3}" type="datetimeFigureOut">
              <a:rPr lang="es-CR" smtClean="0"/>
              <a:t>28/2/24</a:t>
            </a:fld>
            <a:endParaRPr lang="es-C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D2EE2A7-1A98-8140-6BCD-FAB5EA651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4A7E449-5502-DAE0-9148-73CF90653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83ED9-8304-42F4-A746-F362B50CDDAC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165023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95003CB-F14C-E20D-4C7B-57682792F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7EF31-5F51-40D8-A035-58F590DD89C3}" type="datetimeFigureOut">
              <a:rPr lang="es-CR" smtClean="0"/>
              <a:t>28/2/24</a:t>
            </a:fld>
            <a:endParaRPr lang="es-C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F8CBBBC-BFC0-21A4-428A-B5A905F72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DE2819B-EDE7-44D6-5865-9660B90DF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83ED9-8304-42F4-A746-F362B50CDDAC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281074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C1AEC2-22F8-E813-ED46-B53A1512B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7D76833-5ABA-21F8-1252-51348A825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AC46628-11A9-8A29-7889-31B254920A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29369FE-BAE3-42D9-43DF-6FB9390A0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7EF31-5F51-40D8-A035-58F590DD89C3}" type="datetimeFigureOut">
              <a:rPr lang="es-CR" smtClean="0"/>
              <a:t>28/2/24</a:t>
            </a:fld>
            <a:endParaRPr lang="es-C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809A040-C6BA-FCA1-0659-3FB524DF5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FA0FE46-FFD4-8788-EE54-34F99CD2B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83ED9-8304-42F4-A746-F362B50CDDAC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210863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772E89-B541-41AC-69D6-15409F910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98B9DF0-56DE-1783-DDFB-1549E70107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2810F98-EE08-5C73-592E-112C10FFCE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32DEBD2-2E4E-D28B-89B7-88275692E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7EF31-5F51-40D8-A035-58F590DD89C3}" type="datetimeFigureOut">
              <a:rPr lang="es-CR" smtClean="0"/>
              <a:t>28/2/24</a:t>
            </a:fld>
            <a:endParaRPr lang="es-C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BEDD159-CC8D-AC81-6F39-98F5DA8F6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82870FB-C0CF-A10F-F007-10F318140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83ED9-8304-42F4-A746-F362B50CDDAC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636466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EE3CB28-33F2-5330-0606-6A91455A4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687767D-1A3A-BAE0-1567-0B49F2E434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B8C19C2-4CF5-A640-6AFB-F75ACB9432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27EF31-5F51-40D8-A035-58F590DD89C3}" type="datetimeFigureOut">
              <a:rPr lang="es-CR" smtClean="0"/>
              <a:t>28/2/24</a:t>
            </a:fld>
            <a:endParaRPr lang="es-C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E4BD8C9-316B-C338-A050-EBC8DFB40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B0FD6B1-42EF-1298-8919-CB14A7B3A5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183ED9-8304-42F4-A746-F362B50CDDAC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639684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6" name="Rectangle 1035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5" name="Rectangle 1037">
            <a:extLst>
              <a:ext uri="{FF2B5EF4-FFF2-40B4-BE49-F238E27FC236}">
                <a16:creationId xmlns:a16="http://schemas.microsoft.com/office/drawing/2014/main" id="{0459807F-B6FA-44D3-9A53-C55B6B568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05CC95E-0C1B-ED98-A3FC-56B8CD40A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5060" y="5279511"/>
            <a:ext cx="9681882" cy="7398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COCODRILOS EN COSTA RICA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717FB5F-20C5-6A6A-A80B-70B7156113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" r="5751"/>
          <a:stretch/>
        </p:blipFill>
        <p:spPr bwMode="auto">
          <a:xfrm>
            <a:off x="20" y="10"/>
            <a:ext cx="12191979" cy="5886523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5905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070C867-0A3D-F8C0-60B3-AE0EFE1E2B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51" y="149068"/>
            <a:ext cx="12119898" cy="5603146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53D8CE5-71A4-3C6F-F32E-088574601401}"/>
              </a:ext>
            </a:extLst>
          </p:cNvPr>
          <p:cNvSpPr txBox="1"/>
          <p:nvPr/>
        </p:nvSpPr>
        <p:spPr>
          <a:xfrm>
            <a:off x="789024" y="5529781"/>
            <a:ext cx="106139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>
                <a:solidFill>
                  <a:schemeClr val="accent6">
                    <a:lumMod val="50000"/>
                  </a:schemeClr>
                </a:solidFill>
              </a:rPr>
              <a:t>Densidad relativa (</a:t>
            </a:r>
            <a:r>
              <a:rPr lang="es-MX" dirty="0" err="1">
                <a:solidFill>
                  <a:schemeClr val="accent6">
                    <a:lumMod val="50000"/>
                  </a:schemeClr>
                </a:solidFill>
              </a:rPr>
              <a:t>ind</a:t>
            </a:r>
            <a:r>
              <a:rPr lang="es-MX" dirty="0">
                <a:solidFill>
                  <a:schemeClr val="accent6">
                    <a:lumMod val="50000"/>
                  </a:schemeClr>
                </a:solidFill>
              </a:rPr>
              <a:t>./km) de cocodrilos y de cocodrilos adultos en ríos y esteros del Pacífico Norte, Costa Rica. Fuente: Méndez-Venegas et al., (en </a:t>
            </a:r>
            <a:r>
              <a:rPr lang="es-MX" dirty="0" err="1">
                <a:solidFill>
                  <a:schemeClr val="accent6">
                    <a:lumMod val="50000"/>
                  </a:schemeClr>
                </a:solidFill>
              </a:rPr>
              <a:t>prep</a:t>
            </a:r>
            <a:r>
              <a:rPr lang="es-MX" dirty="0">
                <a:solidFill>
                  <a:schemeClr val="accent6">
                    <a:lumMod val="50000"/>
                  </a:schemeClr>
                </a:solidFill>
              </a:rPr>
              <a:t>.). Datos del 2022.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039DF98-AB9A-3BA6-A1AF-3674EE53EF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9940" y="5899928"/>
            <a:ext cx="1466069" cy="902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094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7" name="Rectangle 66">
            <a:extLst>
              <a:ext uri="{FF2B5EF4-FFF2-40B4-BE49-F238E27FC236}">
                <a16:creationId xmlns:a16="http://schemas.microsoft.com/office/drawing/2014/main" id="{8930EBA3-4D2E-42E8-B828-834555328D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9FBEE4D0-D879-A7BB-99CF-F17FF24F10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917" y="2445507"/>
            <a:ext cx="1318241" cy="1318241"/>
          </a:xfrm>
          <a:custGeom>
            <a:avLst/>
            <a:gdLst/>
            <a:ahLst/>
            <a:cxnLst/>
            <a:rect l="l" t="t" r="r" b="b"/>
            <a:pathLst>
              <a:path w="6094252" h="6857998">
                <a:moveTo>
                  <a:pt x="0" y="0"/>
                </a:moveTo>
                <a:lnTo>
                  <a:pt x="5898122" y="0"/>
                </a:lnTo>
                <a:cubicBezTo>
                  <a:pt x="6006442" y="0"/>
                  <a:pt x="6094252" y="87810"/>
                  <a:pt x="6094252" y="196130"/>
                </a:cubicBezTo>
                <a:lnTo>
                  <a:pt x="6094252" y="6661869"/>
                </a:lnTo>
                <a:cubicBezTo>
                  <a:pt x="6094252" y="6756649"/>
                  <a:pt x="6027023" y="6835726"/>
                  <a:pt x="5937649" y="6854015"/>
                </a:cubicBezTo>
                <a:lnTo>
                  <a:pt x="5898132" y="6857998"/>
                </a:lnTo>
                <a:lnTo>
                  <a:pt x="0" y="6857998"/>
                </a:lnTo>
                <a:close/>
              </a:path>
            </a:pathLst>
          </a:custGeom>
        </p:spPr>
      </p:pic>
      <p:sp>
        <p:nvSpPr>
          <p:cNvPr id="69" name="Arc 68">
            <a:extLst>
              <a:ext uri="{FF2B5EF4-FFF2-40B4-BE49-F238E27FC236}">
                <a16:creationId xmlns:a16="http://schemas.microsoft.com/office/drawing/2014/main" id="{E58B2195-5055-402F-A3E7-53FF0E498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5836" y="775849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C5B41D3-742B-80B7-0313-7A5775E6304D}"/>
              </a:ext>
            </a:extLst>
          </p:cNvPr>
          <p:cNvSpPr txBox="1"/>
          <p:nvPr/>
        </p:nvSpPr>
        <p:spPr>
          <a:xfrm>
            <a:off x="3395038" y="775849"/>
            <a:ext cx="5130798" cy="27504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kern="1200" dirty="0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TEMPISQUE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528AA953-F4F9-4DC5-97C7-491F4AF937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97079" y="5607717"/>
            <a:ext cx="513442" cy="49951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47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288C6B4-AFC3-407F-A595-EFFD38D4C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CF236821-17FE-429B-8D2C-08E13A64E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C0BDBCD2-E081-43AB-9119-C55465E59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654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5893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082A5CA-6B8C-B4AE-A1D0-8B41892C7F72}"/>
              </a:ext>
            </a:extLst>
          </p:cNvPr>
          <p:cNvSpPr txBox="1"/>
          <p:nvPr/>
        </p:nvSpPr>
        <p:spPr>
          <a:xfrm>
            <a:off x="371094" y="2718054"/>
            <a:ext cx="3764808" cy="28597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indent="-228600" algn="just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</a:rPr>
              <a:t>Densidad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</a:rPr>
              <a:t>relativa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</a:rPr>
              <a:t> (ind./km) de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</a:rPr>
              <a:t>cocodrilos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</a:rPr>
              <a:t> y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</a:rPr>
              <a:t>cocodrilos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</a:rPr>
              <a:t>adultos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</a:rPr>
              <a:t> (ind./km)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</a:rPr>
              <a:t>por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</a:rPr>
              <a:t>ríos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</a:rPr>
              <a:t> y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</a:rPr>
              <a:t>secciones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</a:rPr>
              <a:t> del Gran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</a:rPr>
              <a:t>Humedal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</a:rPr>
              <a:t> del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</a:rPr>
              <a:t>Tempisque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</a:rPr>
              <a:t>, Costa Rica. Fuente. Bolaños, 2012b.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8F884FF0-1EA7-EB2A-53B8-1A66D9CA6F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6971960"/>
              </p:ext>
            </p:extLst>
          </p:nvPr>
        </p:nvGraphicFramePr>
        <p:xfrm>
          <a:off x="4901184" y="841248"/>
          <a:ext cx="6922008" cy="5276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Rectángulo 1">
            <a:extLst>
              <a:ext uri="{FF2B5EF4-FFF2-40B4-BE49-F238E27FC236}">
                <a16:creationId xmlns:a16="http://schemas.microsoft.com/office/drawing/2014/main" id="{3A6CC189-30EE-BFB5-6E6D-BD787AC165AC}"/>
              </a:ext>
            </a:extLst>
          </p:cNvPr>
          <p:cNvSpPr/>
          <p:nvPr/>
        </p:nvSpPr>
        <p:spPr>
          <a:xfrm>
            <a:off x="11732070" y="0"/>
            <a:ext cx="464501" cy="464501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5206901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5C9B446A-6343-4E56-90BA-061E4DDF0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" name="Freeform: Shape 23">
            <a:extLst>
              <a:ext uri="{FF2B5EF4-FFF2-40B4-BE49-F238E27FC236}">
                <a16:creationId xmlns:a16="http://schemas.microsoft.com/office/drawing/2014/main" id="{3EC72A1B-03D3-499C-B4BF-AC68EEC22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6" name="Freeform: Shape 25">
            <a:extLst>
              <a:ext uri="{FF2B5EF4-FFF2-40B4-BE49-F238E27FC236}">
                <a16:creationId xmlns:a16="http://schemas.microsoft.com/office/drawing/2014/main" id="{216322C2-3CF0-4D33-BF90-3F384CF6D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77477ED-D0CD-E528-F5B5-739D489740CF}"/>
              </a:ext>
            </a:extLst>
          </p:cNvPr>
          <p:cNvSpPr txBox="1"/>
          <p:nvPr/>
        </p:nvSpPr>
        <p:spPr>
          <a:xfrm>
            <a:off x="50328" y="2792604"/>
            <a:ext cx="4446528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ESTRUCTURA SEGÚN ZONA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FAC1503-73AF-75D0-1AB0-228F38BE9F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58" y="5327184"/>
            <a:ext cx="2250713" cy="153081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D57115D-520F-E222-A153-350B4C026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145" y="5327184"/>
            <a:ext cx="2250713" cy="153081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84D80C3-F290-F26D-57A2-60F95F036A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432" y="5327184"/>
            <a:ext cx="2250713" cy="153081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806C00C-35BA-E087-6EA3-0B06521804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131" y="6536846"/>
            <a:ext cx="321153" cy="321153"/>
          </a:xfrm>
          <a:custGeom>
            <a:avLst/>
            <a:gdLst/>
            <a:ahLst/>
            <a:cxnLst/>
            <a:rect l="l" t="t" r="r" b="b"/>
            <a:pathLst>
              <a:path w="6094252" h="6857998">
                <a:moveTo>
                  <a:pt x="0" y="0"/>
                </a:moveTo>
                <a:lnTo>
                  <a:pt x="5898122" y="0"/>
                </a:lnTo>
                <a:cubicBezTo>
                  <a:pt x="6006442" y="0"/>
                  <a:pt x="6094252" y="87810"/>
                  <a:pt x="6094252" y="196130"/>
                </a:cubicBezTo>
                <a:lnTo>
                  <a:pt x="6094252" y="6661869"/>
                </a:lnTo>
                <a:cubicBezTo>
                  <a:pt x="6094252" y="6756649"/>
                  <a:pt x="6027023" y="6835726"/>
                  <a:pt x="5937649" y="6854015"/>
                </a:cubicBezTo>
                <a:lnTo>
                  <a:pt x="5898132" y="6857998"/>
                </a:lnTo>
                <a:lnTo>
                  <a:pt x="0" y="6857998"/>
                </a:lnTo>
                <a:close/>
              </a:path>
            </a:pathLst>
          </a:cu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BDBABA7-F505-1FA8-79ED-6B13D518C7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878" y="6424306"/>
            <a:ext cx="415246" cy="415246"/>
          </a:xfrm>
          <a:custGeom>
            <a:avLst/>
            <a:gdLst/>
            <a:ahLst/>
            <a:cxnLst/>
            <a:rect l="l" t="t" r="r" b="b"/>
            <a:pathLst>
              <a:path w="6094252" h="6857998">
                <a:moveTo>
                  <a:pt x="0" y="0"/>
                </a:moveTo>
                <a:lnTo>
                  <a:pt x="5898122" y="0"/>
                </a:lnTo>
                <a:cubicBezTo>
                  <a:pt x="6006442" y="0"/>
                  <a:pt x="6094252" y="87810"/>
                  <a:pt x="6094252" y="196130"/>
                </a:cubicBezTo>
                <a:lnTo>
                  <a:pt x="6094252" y="6661869"/>
                </a:lnTo>
                <a:cubicBezTo>
                  <a:pt x="6094252" y="6756649"/>
                  <a:pt x="6027023" y="6835726"/>
                  <a:pt x="5937649" y="6854015"/>
                </a:cubicBezTo>
                <a:lnTo>
                  <a:pt x="5898132" y="6857998"/>
                </a:lnTo>
                <a:lnTo>
                  <a:pt x="0" y="6857998"/>
                </a:lnTo>
                <a:close/>
              </a:path>
            </a:pathLst>
          </a:cu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A5125C87-99F2-C67D-E39E-0217EE38DA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839" y="6181512"/>
            <a:ext cx="658040" cy="658040"/>
          </a:xfrm>
          <a:custGeom>
            <a:avLst/>
            <a:gdLst/>
            <a:ahLst/>
            <a:cxnLst/>
            <a:rect l="l" t="t" r="r" b="b"/>
            <a:pathLst>
              <a:path w="6094252" h="6857998">
                <a:moveTo>
                  <a:pt x="0" y="0"/>
                </a:moveTo>
                <a:lnTo>
                  <a:pt x="5898122" y="0"/>
                </a:lnTo>
                <a:cubicBezTo>
                  <a:pt x="6006442" y="0"/>
                  <a:pt x="6094252" y="87810"/>
                  <a:pt x="6094252" y="196130"/>
                </a:cubicBezTo>
                <a:lnTo>
                  <a:pt x="6094252" y="6661869"/>
                </a:lnTo>
                <a:cubicBezTo>
                  <a:pt x="6094252" y="6756649"/>
                  <a:pt x="6027023" y="6835726"/>
                  <a:pt x="5937649" y="6854015"/>
                </a:cubicBezTo>
                <a:lnTo>
                  <a:pt x="5898132" y="6857998"/>
                </a:lnTo>
                <a:lnTo>
                  <a:pt x="0" y="685799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064502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C9B446A-6343-4E56-90BA-061E4DDF0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3EC72A1B-03D3-499C-B4BF-AC68EEC22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216322C2-3CF0-4D33-BF90-3F384CF6D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5490834-3D1C-0488-3E45-764FBB14CA12}"/>
              </a:ext>
            </a:extLst>
          </p:cNvPr>
          <p:cNvSpPr txBox="1"/>
          <p:nvPr/>
        </p:nvSpPr>
        <p:spPr>
          <a:xfrm>
            <a:off x="371093" y="2718054"/>
            <a:ext cx="3778875" cy="2434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</a:rPr>
              <a:t>Estructura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</a:rPr>
              <a:t> de la población de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</a:rPr>
              <a:t>cocodrilos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</a:rPr>
              <a:t> para las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</a:rPr>
              <a:t>diferentes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</a:rPr>
              <a:t> zonas de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</a:rPr>
              <a:t>estudio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</a:rPr>
              <a:t> de Costa Rica. </a:t>
            </a:r>
            <a:endParaRPr lang="en-US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111FAAD6-01CA-3329-5708-AD8BDCA580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4767937"/>
              </p:ext>
            </p:extLst>
          </p:nvPr>
        </p:nvGraphicFramePr>
        <p:xfrm>
          <a:off x="4898967" y="843533"/>
          <a:ext cx="6921940" cy="5280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144218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1" name="Rectangle 90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0459807F-B6FA-44D3-9A53-C55B6B568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C5B41D3-742B-80B7-0313-7A5775E6304D}"/>
              </a:ext>
            </a:extLst>
          </p:cNvPr>
          <p:cNvSpPr txBox="1"/>
          <p:nvPr/>
        </p:nvSpPr>
        <p:spPr>
          <a:xfrm>
            <a:off x="1255060" y="5279511"/>
            <a:ext cx="9681882" cy="7398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TENDENCIAS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B909A20-AC68-A71B-8958-7558637EF0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"/>
          <a:stretch/>
        </p:blipFill>
        <p:spPr>
          <a:xfrm>
            <a:off x="20" y="10"/>
            <a:ext cx="12191979" cy="5886523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869618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FDE5077-9C22-1E27-6371-41EC36C7A005}"/>
              </a:ext>
            </a:extLst>
          </p:cNvPr>
          <p:cNvSpPr txBox="1"/>
          <p:nvPr/>
        </p:nvSpPr>
        <p:spPr>
          <a:xfrm>
            <a:off x="4061724" y="3080549"/>
            <a:ext cx="3775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400" b="1" dirty="0"/>
              <a:t>Tendencia poblacional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B727C23B-5541-73F4-5002-21476779D741}"/>
              </a:ext>
            </a:extLst>
          </p:cNvPr>
          <p:cNvGraphicFramePr>
            <a:graphicFrameLocks noGrp="1"/>
          </p:cNvGraphicFramePr>
          <p:nvPr/>
        </p:nvGraphicFramePr>
        <p:xfrm>
          <a:off x="6562726" y="244549"/>
          <a:ext cx="5345740" cy="29154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3D0BE73E-73A3-EC66-572E-5FDC4DEBC17D}"/>
              </a:ext>
            </a:extLst>
          </p:cNvPr>
          <p:cNvGraphicFramePr>
            <a:graphicFrameLocks noGrp="1"/>
          </p:cNvGraphicFramePr>
          <p:nvPr/>
        </p:nvGraphicFramePr>
        <p:xfrm>
          <a:off x="127590" y="140932"/>
          <a:ext cx="5821928" cy="30118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1112051F-FA98-2213-331A-8431ACBF0805}"/>
              </a:ext>
            </a:extLst>
          </p:cNvPr>
          <p:cNvGraphicFramePr>
            <a:graphicFrameLocks noGrp="1"/>
          </p:cNvGraphicFramePr>
          <p:nvPr/>
        </p:nvGraphicFramePr>
        <p:xfrm>
          <a:off x="127590" y="3564293"/>
          <a:ext cx="5821927" cy="3152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530EA94E-0829-ED2B-D621-1CBD14A364AF}"/>
              </a:ext>
            </a:extLst>
          </p:cNvPr>
          <p:cNvGraphicFramePr>
            <a:graphicFrameLocks noGrp="1"/>
          </p:cNvGraphicFramePr>
          <p:nvPr/>
        </p:nvGraphicFramePr>
        <p:xfrm>
          <a:off x="6486992" y="3523619"/>
          <a:ext cx="5380059" cy="29582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CuadroTexto 9">
            <a:extLst>
              <a:ext uri="{FF2B5EF4-FFF2-40B4-BE49-F238E27FC236}">
                <a16:creationId xmlns:a16="http://schemas.microsoft.com/office/drawing/2014/main" id="{AEE3F744-81CF-8591-90ED-238B0F07852B}"/>
              </a:ext>
            </a:extLst>
          </p:cNvPr>
          <p:cNvSpPr txBox="1"/>
          <p:nvPr/>
        </p:nvSpPr>
        <p:spPr>
          <a:xfrm>
            <a:off x="6282948" y="3510350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2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200" b="0" i="0" u="none" strike="noStrike" kern="1200" spc="0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Pacífico </a:t>
            </a:r>
            <a:r>
              <a:rPr lang="en-US" sz="1200" b="0" i="0" u="none" strike="noStrike" kern="1200" spc="0" baseline="0" dirty="0" err="1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norte</a:t>
            </a:r>
            <a:endParaRPr lang="en-US" sz="1200" b="0" i="0" u="none" strike="noStrike" kern="1200" spc="0" baseline="0" dirty="0">
              <a:solidFill>
                <a:sysClr val="windowText" lastClr="000000">
                  <a:lumMod val="65000"/>
                  <a:lumOff val="35000"/>
                </a:sys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2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200" dirty="0" err="1"/>
              <a:t>Densidad</a:t>
            </a:r>
            <a:r>
              <a:rPr lang="en-US" sz="1200" dirty="0"/>
              <a:t> de </a:t>
            </a:r>
            <a:r>
              <a:rPr lang="en-US" sz="1200" dirty="0" err="1"/>
              <a:t>cocodrilos</a:t>
            </a:r>
            <a:r>
              <a:rPr lang="en-US" sz="1200" dirty="0"/>
              <a:t> (</a:t>
            </a:r>
            <a:r>
              <a:rPr lang="en-US" sz="1200" dirty="0" err="1"/>
              <a:t>ind</a:t>
            </a:r>
            <a:r>
              <a:rPr lang="en-US" sz="1200" dirty="0"/>
              <a:t>/km)</a:t>
            </a:r>
            <a:endParaRPr lang="es-CR" sz="1200" dirty="0"/>
          </a:p>
        </p:txBody>
      </p:sp>
    </p:spTree>
    <p:extLst>
      <p:ext uri="{BB962C8B-B14F-4D97-AF65-F5344CB8AC3E}">
        <p14:creationId xmlns:p14="http://schemas.microsoft.com/office/powerpoint/2010/main" val="5441801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6" name="Rectangle 75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0459807F-B6FA-44D3-9A53-C55B6B568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C5B41D3-742B-80B7-0313-7A5775E6304D}"/>
              </a:ext>
            </a:extLst>
          </p:cNvPr>
          <p:cNvSpPr txBox="1"/>
          <p:nvPr/>
        </p:nvSpPr>
        <p:spPr>
          <a:xfrm>
            <a:off x="1255060" y="5279511"/>
            <a:ext cx="9681882" cy="7398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DATA DE ATAQUES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65C5BE4-C9EC-DFB4-656F-8AF20DAE80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82" b="24348"/>
          <a:stretch/>
        </p:blipFill>
        <p:spPr>
          <a:xfrm>
            <a:off x="20" y="10"/>
            <a:ext cx="12191979" cy="5886523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889487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E1E8F8A3-7E95-BA53-60BD-6291499961A7}"/>
              </a:ext>
            </a:extLst>
          </p:cNvPr>
          <p:cNvGraphicFramePr>
            <a:graphicFrameLocks noGrp="1"/>
          </p:cNvGraphicFramePr>
          <p:nvPr/>
        </p:nvGraphicFramePr>
        <p:xfrm>
          <a:off x="1766887" y="290512"/>
          <a:ext cx="8658225" cy="6276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29B31D53-D97C-1CCE-09CB-3BC6C38667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638" y="6402221"/>
            <a:ext cx="735981" cy="33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3835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B8BA48B-D03F-6FE1-0301-90CC455290DE}"/>
              </a:ext>
            </a:extLst>
          </p:cNvPr>
          <p:cNvSpPr txBox="1"/>
          <p:nvPr/>
        </p:nvSpPr>
        <p:spPr>
          <a:xfrm>
            <a:off x="1137034" y="2194102"/>
            <a:ext cx="3463101" cy="3908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2024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CCEC2B1-3B2B-DCD6-4E9F-0BCCFCB982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7" r="4054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DCD69F6-75C9-C484-2E51-3835BD9F02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77" y="2327001"/>
            <a:ext cx="507121" cy="22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60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4E4977D1-1B1B-FBE9-4EE2-21A6B84127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8" r="9608"/>
          <a:stretch/>
        </p:blipFill>
        <p:spPr>
          <a:xfrm>
            <a:off x="8317310" y="679506"/>
            <a:ext cx="2646955" cy="2037177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3C2CEE27-AE02-E0A1-FC6D-3A9F886BB4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" b="10653"/>
          <a:stretch/>
        </p:blipFill>
        <p:spPr>
          <a:xfrm>
            <a:off x="1330052" y="3298317"/>
            <a:ext cx="4939161" cy="2911069"/>
          </a:xfrm>
          <a:custGeom>
            <a:avLst/>
            <a:gdLst/>
            <a:ahLst/>
            <a:cxnLst/>
            <a:rect l="l" t="t" r="r" b="b"/>
            <a:pathLst>
              <a:path w="7122523" h="4197911">
                <a:moveTo>
                  <a:pt x="0" y="0"/>
                </a:moveTo>
                <a:lnTo>
                  <a:pt x="7122523" y="0"/>
                </a:lnTo>
                <a:lnTo>
                  <a:pt x="5177382" y="4197911"/>
                </a:lnTo>
                <a:lnTo>
                  <a:pt x="5171159" y="4197911"/>
                </a:lnTo>
                <a:lnTo>
                  <a:pt x="3981368" y="4197911"/>
                </a:lnTo>
                <a:lnTo>
                  <a:pt x="2331323" y="4197911"/>
                </a:lnTo>
                <a:lnTo>
                  <a:pt x="0" y="4197911"/>
                </a:lnTo>
                <a:close/>
              </a:path>
            </a:pathLst>
          </a:custGeom>
        </p:spPr>
      </p:pic>
      <p:sp>
        <p:nvSpPr>
          <p:cNvPr id="34" name="Freeform 43">
            <a:extLst>
              <a:ext uri="{FF2B5EF4-FFF2-40B4-BE49-F238E27FC236}">
                <a16:creationId xmlns:a16="http://schemas.microsoft.com/office/drawing/2014/main" id="{AAD8F19F-4A55-467B-BED0-8837659A90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491226" y="2801228"/>
            <a:ext cx="5560723" cy="3413305"/>
          </a:xfrm>
          <a:custGeom>
            <a:avLst/>
            <a:gdLst>
              <a:gd name="connsiteX0" fmla="*/ 4893809 w 6838950"/>
              <a:gd name="connsiteY0" fmla="*/ 0 h 4197911"/>
              <a:gd name="connsiteX1" fmla="*/ 4887586 w 6838950"/>
              <a:gd name="connsiteY1" fmla="*/ 0 h 4197911"/>
              <a:gd name="connsiteX2" fmla="*/ 3697795 w 6838950"/>
              <a:gd name="connsiteY2" fmla="*/ 0 h 4197911"/>
              <a:gd name="connsiteX3" fmla="*/ 2047750 w 6838950"/>
              <a:gd name="connsiteY3" fmla="*/ 0 h 4197911"/>
              <a:gd name="connsiteX4" fmla="*/ 0 w 6838950"/>
              <a:gd name="connsiteY4" fmla="*/ 0 h 4197911"/>
              <a:gd name="connsiteX5" fmla="*/ 0 w 6838950"/>
              <a:gd name="connsiteY5" fmla="*/ 4197911 h 4197911"/>
              <a:gd name="connsiteX6" fmla="*/ 6838950 w 6838950"/>
              <a:gd name="connsiteY6" fmla="*/ 4197911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38950" h="4197911">
                <a:moveTo>
                  <a:pt x="4893809" y="0"/>
                </a:moveTo>
                <a:lnTo>
                  <a:pt x="4887586" y="0"/>
                </a:lnTo>
                <a:lnTo>
                  <a:pt x="3697795" y="0"/>
                </a:lnTo>
                <a:lnTo>
                  <a:pt x="2047750" y="0"/>
                </a:lnTo>
                <a:lnTo>
                  <a:pt x="0" y="0"/>
                </a:lnTo>
                <a:lnTo>
                  <a:pt x="0" y="4197911"/>
                </a:lnTo>
                <a:lnTo>
                  <a:pt x="6838950" y="4197911"/>
                </a:lnTo>
                <a:close/>
              </a:path>
            </a:pathLst>
          </a:custGeom>
          <a:solidFill>
            <a:srgbClr val="7892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4B7DE4C-4EA6-573D-F11C-64F68D18E32E}"/>
              </a:ext>
            </a:extLst>
          </p:cNvPr>
          <p:cNvSpPr txBox="1"/>
          <p:nvPr/>
        </p:nvSpPr>
        <p:spPr>
          <a:xfrm>
            <a:off x="6520698" y="4045082"/>
            <a:ext cx="4443567" cy="17802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just" defTabSz="740664">
              <a:lnSpc>
                <a:spcPct val="90000"/>
              </a:lnSpc>
              <a:spcBef>
                <a:spcPct val="0"/>
              </a:spcBef>
              <a:spcAft>
                <a:spcPts val="648"/>
              </a:spcAft>
            </a:pPr>
            <a:r>
              <a:rPr lang="en-US" sz="2349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Abundancia</a:t>
            </a:r>
            <a:r>
              <a:rPr lang="en-US" sz="2349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49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relativa</a:t>
            </a:r>
            <a:r>
              <a:rPr lang="en-US" sz="2349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y </a:t>
            </a:r>
            <a:r>
              <a:rPr lang="en-US" sz="2349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estado</a:t>
            </a:r>
            <a:r>
              <a:rPr lang="en-US" sz="2349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49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poblacional</a:t>
            </a:r>
            <a:r>
              <a:rPr lang="en-US" sz="2349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del </a:t>
            </a:r>
            <a:r>
              <a:rPr lang="en-US" sz="2349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Cocodrilo</a:t>
            </a:r>
            <a:r>
              <a:rPr lang="en-US" sz="2349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americano (</a:t>
            </a:r>
            <a:r>
              <a:rPr lang="en-US" sz="2349" b="1" i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Crocodylus</a:t>
            </a:r>
            <a:r>
              <a:rPr lang="en-US" sz="2349" b="1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49" b="1" i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acutus</a:t>
            </a:r>
            <a:r>
              <a:rPr lang="en-US" sz="2349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), </a:t>
            </a:r>
            <a:r>
              <a:rPr lang="en-US" sz="2349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en</a:t>
            </a:r>
            <a:r>
              <a:rPr lang="en-US" sz="2349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sus zonas de </a:t>
            </a:r>
            <a:r>
              <a:rPr lang="en-US" sz="2349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distribución</a:t>
            </a:r>
            <a:r>
              <a:rPr lang="en-US" sz="2349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49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en</a:t>
            </a:r>
            <a:r>
              <a:rPr lang="en-US" sz="2349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Costa Rica</a:t>
            </a:r>
            <a:endParaRPr lang="en-US" sz="2900" b="1" kern="1200" dirty="0">
              <a:solidFill>
                <a:srgbClr val="FFFFFF"/>
              </a:solidFill>
              <a:effectLst/>
              <a:latin typeface="+mj-lt"/>
              <a:ea typeface="+mj-ea"/>
              <a:cs typeface="+mj-cs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D3ABD105-DBAC-A8EF-5587-E69DC9371E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" r="7723" b="2"/>
          <a:stretch/>
        </p:blipFill>
        <p:spPr>
          <a:xfrm>
            <a:off x="5768455" y="731665"/>
            <a:ext cx="2759602" cy="2035044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8B1F6AF0-8913-1380-FC98-FDA12D7A35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159368" y="0"/>
            <a:ext cx="1032632" cy="1032632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E24E117D-2809-994B-5434-98FDA2A602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050" y="643466"/>
            <a:ext cx="5129163" cy="3846872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FE76A6CB-2D16-803B-623F-E34A0C6ECF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368" y="5825368"/>
            <a:ext cx="1032632" cy="1032632"/>
          </a:xfrm>
          <a:prstGeom prst="rect">
            <a:avLst/>
          </a:prstGeom>
        </p:spPr>
      </p:pic>
      <p:sp>
        <p:nvSpPr>
          <p:cNvPr id="42" name="Rectángulo 41">
            <a:extLst>
              <a:ext uri="{FF2B5EF4-FFF2-40B4-BE49-F238E27FC236}">
                <a16:creationId xmlns:a16="http://schemas.microsoft.com/office/drawing/2014/main" id="{3B7E743B-8770-8409-3A53-5E46BC100D17}"/>
              </a:ext>
            </a:extLst>
          </p:cNvPr>
          <p:cNvSpPr/>
          <p:nvPr/>
        </p:nvSpPr>
        <p:spPr>
          <a:xfrm>
            <a:off x="166334" y="24618"/>
            <a:ext cx="464501" cy="464501"/>
          </a:xfrm>
          <a:prstGeom prst="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CR"/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4DFFE057-1881-BD7C-A895-F1AACF5CEAD3}"/>
              </a:ext>
            </a:extLst>
          </p:cNvPr>
          <p:cNvSpPr/>
          <p:nvPr/>
        </p:nvSpPr>
        <p:spPr>
          <a:xfrm>
            <a:off x="745249" y="-10400"/>
            <a:ext cx="464501" cy="464501"/>
          </a:xfrm>
          <a:prstGeom prst="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CR"/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FA15B4CB-0F80-6A10-B50D-F6BFE6E6BE81}"/>
              </a:ext>
            </a:extLst>
          </p:cNvPr>
          <p:cNvSpPr/>
          <p:nvPr/>
        </p:nvSpPr>
        <p:spPr>
          <a:xfrm>
            <a:off x="1351661" y="6095"/>
            <a:ext cx="464501" cy="464501"/>
          </a:xfrm>
          <a:prstGeom prst="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CR"/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DDAA117A-D088-50F3-991D-FC00034C7AB8}"/>
              </a:ext>
            </a:extLst>
          </p:cNvPr>
          <p:cNvSpPr/>
          <p:nvPr/>
        </p:nvSpPr>
        <p:spPr>
          <a:xfrm>
            <a:off x="2072487" y="6094"/>
            <a:ext cx="464501" cy="464501"/>
          </a:xfrm>
          <a:prstGeom prst="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CR"/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59E04453-484F-B22F-DEF3-99DB3C5A7833}"/>
              </a:ext>
            </a:extLst>
          </p:cNvPr>
          <p:cNvSpPr/>
          <p:nvPr/>
        </p:nvSpPr>
        <p:spPr>
          <a:xfrm>
            <a:off x="2732091" y="24618"/>
            <a:ext cx="464501" cy="464501"/>
          </a:xfrm>
          <a:prstGeom prst="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CR"/>
          </a:p>
        </p:txBody>
      </p:sp>
      <p:pic>
        <p:nvPicPr>
          <p:cNvPr id="52" name="Imagen 51">
            <a:extLst>
              <a:ext uri="{FF2B5EF4-FFF2-40B4-BE49-F238E27FC236}">
                <a16:creationId xmlns:a16="http://schemas.microsoft.com/office/drawing/2014/main" id="{F2C9D4F0-4CDB-252D-2A88-6B6F213E3B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5" y="5825368"/>
            <a:ext cx="1032632" cy="1032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9333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5E9C3C6F-18AA-8D2C-E17E-38299FFCCE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8533974"/>
              </p:ext>
            </p:extLst>
          </p:nvPr>
        </p:nvGraphicFramePr>
        <p:xfrm>
          <a:off x="643467" y="643466"/>
          <a:ext cx="10905066" cy="55710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618126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7" name="Rectangle 66">
            <a:extLst>
              <a:ext uri="{FF2B5EF4-FFF2-40B4-BE49-F238E27FC236}">
                <a16:creationId xmlns:a16="http://schemas.microsoft.com/office/drawing/2014/main" id="{8930EBA3-4D2E-42E8-B828-834555328D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9FBEE4D0-D879-A7BB-99CF-F17FF24F10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917" y="2445507"/>
            <a:ext cx="1318241" cy="1318241"/>
          </a:xfrm>
          <a:custGeom>
            <a:avLst/>
            <a:gdLst/>
            <a:ahLst/>
            <a:cxnLst/>
            <a:rect l="l" t="t" r="r" b="b"/>
            <a:pathLst>
              <a:path w="6094252" h="6857998">
                <a:moveTo>
                  <a:pt x="0" y="0"/>
                </a:moveTo>
                <a:lnTo>
                  <a:pt x="5898122" y="0"/>
                </a:lnTo>
                <a:cubicBezTo>
                  <a:pt x="6006442" y="0"/>
                  <a:pt x="6094252" y="87810"/>
                  <a:pt x="6094252" y="196130"/>
                </a:cubicBezTo>
                <a:lnTo>
                  <a:pt x="6094252" y="6661869"/>
                </a:lnTo>
                <a:cubicBezTo>
                  <a:pt x="6094252" y="6756649"/>
                  <a:pt x="6027023" y="6835726"/>
                  <a:pt x="5937649" y="6854015"/>
                </a:cubicBezTo>
                <a:lnTo>
                  <a:pt x="5898132" y="6857998"/>
                </a:lnTo>
                <a:lnTo>
                  <a:pt x="0" y="6857998"/>
                </a:lnTo>
                <a:close/>
              </a:path>
            </a:pathLst>
          </a:custGeom>
        </p:spPr>
      </p:pic>
      <p:sp>
        <p:nvSpPr>
          <p:cNvPr id="69" name="Arc 68">
            <a:extLst>
              <a:ext uri="{FF2B5EF4-FFF2-40B4-BE49-F238E27FC236}">
                <a16:creationId xmlns:a16="http://schemas.microsoft.com/office/drawing/2014/main" id="{E58B2195-5055-402F-A3E7-53FF0E498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5836" y="775849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C5B41D3-742B-80B7-0313-7A5775E6304D}"/>
              </a:ext>
            </a:extLst>
          </p:cNvPr>
          <p:cNvSpPr txBox="1"/>
          <p:nvPr/>
        </p:nvSpPr>
        <p:spPr>
          <a:xfrm>
            <a:off x="3887715" y="2815029"/>
            <a:ext cx="7722806" cy="172456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/>
          <a:p>
            <a:pPr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¿CÓMO VALORAR LA PRESENCIA O EXCLUSIÓN DE COCODRILOS EN DIFERENTES ESCENARIOS?</a:t>
            </a:r>
            <a:endParaRPr lang="en-US" sz="6000" b="1" kern="1200" dirty="0">
              <a:solidFill>
                <a:schemeClr val="accent6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528AA953-F4F9-4DC5-97C7-491F4AF937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97079" y="5607717"/>
            <a:ext cx="513442" cy="49951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40580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E72EEED-2DEB-1B38-4629-B73F63E5D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793" y="2074362"/>
            <a:ext cx="2752354" cy="2709275"/>
          </a:xfrm>
          <a:prstGeom prst="ellipse">
            <a:avLst/>
          </a:prstGeom>
          <a:solidFill>
            <a:schemeClr val="accent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PROPUESTAS DE MANEJO 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EB0071FC-37C8-ED6E-2481-F8DB67604D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92434" y="543926"/>
            <a:ext cx="8799242" cy="598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1962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ED577DC-F921-6995-43B9-0ADC09B52C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871224" cy="1335454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es-CR" dirty="0">
                <a:solidFill>
                  <a:schemeClr val="accent6">
                    <a:lumMod val="50000"/>
                  </a:schemeClr>
                </a:solidFill>
              </a:rPr>
              <a:t>ACCIONES A SEGUIR POR PARTE DE MINAE-SINAC Y ALIADOS</a:t>
            </a:r>
          </a:p>
          <a:p>
            <a:pPr marL="457200" lvl="1" indent="0">
              <a:buNone/>
            </a:pPr>
            <a:endParaRPr lang="es-CR" sz="1700" dirty="0"/>
          </a:p>
          <a:p>
            <a:pPr marL="457200" lvl="1" indent="0">
              <a:buNone/>
            </a:pPr>
            <a:endParaRPr lang="es-CR" sz="1700" dirty="0"/>
          </a:p>
          <a:p>
            <a:pPr marL="457200" lvl="1" indent="0">
              <a:buNone/>
            </a:pPr>
            <a:endParaRPr lang="es-CR" sz="1700" dirty="0"/>
          </a:p>
          <a:p>
            <a:pPr marL="180975" lvl="1" indent="276225">
              <a:buNone/>
            </a:pPr>
            <a:endParaRPr lang="es-CR" sz="1700" dirty="0"/>
          </a:p>
          <a:p>
            <a:pPr marL="1371600" lvl="3" indent="0">
              <a:buNone/>
            </a:pPr>
            <a:endParaRPr lang="es-CR" sz="1700" dirty="0"/>
          </a:p>
          <a:p>
            <a:pPr marL="1371600" lvl="3" indent="0">
              <a:buNone/>
            </a:pPr>
            <a:endParaRPr lang="es-CR" sz="1700" dirty="0"/>
          </a:p>
          <a:p>
            <a:pPr marL="1371600" lvl="3" indent="0">
              <a:buNone/>
            </a:pPr>
            <a:endParaRPr lang="es-CR" sz="1700" dirty="0"/>
          </a:p>
          <a:p>
            <a:pPr marL="1371600" lvl="3" indent="0">
              <a:buNone/>
            </a:pPr>
            <a:endParaRPr lang="es-CR" sz="1700" dirty="0"/>
          </a:p>
          <a:p>
            <a:pPr marL="1371600" lvl="3" indent="0">
              <a:buNone/>
            </a:pPr>
            <a:endParaRPr lang="es-CR" sz="1700" dirty="0"/>
          </a:p>
          <a:p>
            <a:pPr marL="1371600" lvl="3" indent="0">
              <a:buNone/>
            </a:pPr>
            <a:endParaRPr lang="es-CR" sz="1700" dirty="0"/>
          </a:p>
          <a:p>
            <a:pPr marL="1371600" lvl="3" indent="0">
              <a:buNone/>
            </a:pPr>
            <a:endParaRPr lang="es-CR" sz="1700" dirty="0"/>
          </a:p>
          <a:p>
            <a:pPr marL="1371600" lvl="3" indent="0">
              <a:buNone/>
            </a:pPr>
            <a:endParaRPr lang="es-CR" sz="1700" dirty="0"/>
          </a:p>
          <a:p>
            <a:pPr marL="1371600" lvl="3" indent="0">
              <a:buNone/>
            </a:pPr>
            <a:endParaRPr lang="es-CR" sz="1700" dirty="0"/>
          </a:p>
          <a:p>
            <a:pPr marL="1371600" lvl="3" indent="0">
              <a:buNone/>
            </a:pPr>
            <a:endParaRPr lang="es-CR" sz="1700" dirty="0"/>
          </a:p>
        </p:txBody>
      </p:sp>
      <p:pic>
        <p:nvPicPr>
          <p:cNvPr id="5" name="Picture 4" descr="Caimanes en aguas poco profundas">
            <a:extLst>
              <a:ext uri="{FF2B5EF4-FFF2-40B4-BE49-F238E27FC236}">
                <a16:creationId xmlns:a16="http://schemas.microsoft.com/office/drawing/2014/main" id="{4CB46061-5C8E-3BA4-EE33-FC04B98BBF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31" r="24431" b="-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9BC1821-0AF4-DB41-B2BD-5A67B29277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97" y="2290369"/>
            <a:ext cx="710655" cy="710655"/>
          </a:xfrm>
          <a:custGeom>
            <a:avLst/>
            <a:gdLst/>
            <a:ahLst/>
            <a:cxnLst/>
            <a:rect l="l" t="t" r="r" b="b"/>
            <a:pathLst>
              <a:path w="6094252" h="6857998">
                <a:moveTo>
                  <a:pt x="0" y="0"/>
                </a:moveTo>
                <a:lnTo>
                  <a:pt x="5898122" y="0"/>
                </a:lnTo>
                <a:cubicBezTo>
                  <a:pt x="6006442" y="0"/>
                  <a:pt x="6094252" y="87810"/>
                  <a:pt x="6094252" y="196130"/>
                </a:cubicBezTo>
                <a:lnTo>
                  <a:pt x="6094252" y="6661869"/>
                </a:lnTo>
                <a:cubicBezTo>
                  <a:pt x="6094252" y="6756649"/>
                  <a:pt x="6027023" y="6835726"/>
                  <a:pt x="5937649" y="6854015"/>
                </a:cubicBezTo>
                <a:lnTo>
                  <a:pt x="5898132" y="6857998"/>
                </a:lnTo>
                <a:lnTo>
                  <a:pt x="0" y="685799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965877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4" descr="Cabeza de cocodrilo en el agua">
            <a:extLst>
              <a:ext uri="{FF2B5EF4-FFF2-40B4-BE49-F238E27FC236}">
                <a16:creationId xmlns:a16="http://schemas.microsoft.com/office/drawing/2014/main" id="{F096EBFB-6E6F-A755-27F8-8EBCBF1B1E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57" r="35632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ED577DC-F921-6995-43B9-0ADC09B52C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3788" y="2333297"/>
            <a:ext cx="4840010" cy="3843666"/>
          </a:xfrm>
        </p:spPr>
        <p:txBody>
          <a:bodyPr>
            <a:normAutofit/>
          </a:bodyPr>
          <a:lstStyle/>
          <a:p>
            <a:pPr indent="36513"/>
            <a:r>
              <a:rPr lang="es-CR" dirty="0">
                <a:solidFill>
                  <a:schemeClr val="accent6">
                    <a:lumMod val="50000"/>
                  </a:schemeClr>
                </a:solidFill>
              </a:rPr>
              <a:t>A-PROTOCOLOS </a:t>
            </a:r>
          </a:p>
          <a:p>
            <a:pPr lvl="1" algn="just"/>
            <a:r>
              <a:rPr lang="es-CR" sz="1700" dirty="0">
                <a:solidFill>
                  <a:schemeClr val="accent6">
                    <a:lumMod val="50000"/>
                  </a:schemeClr>
                </a:solidFill>
              </a:rPr>
              <a:t>Procedimientos de SINAC para atención de eventos de interacciones  con cocodrilos</a:t>
            </a:r>
          </a:p>
          <a:p>
            <a:pPr lvl="1" algn="just"/>
            <a:r>
              <a:rPr lang="es-CR" sz="1700" dirty="0">
                <a:solidFill>
                  <a:schemeClr val="accent6">
                    <a:lumMod val="50000"/>
                  </a:schemeClr>
                </a:solidFill>
              </a:rPr>
              <a:t>Uso letal en caso de evento en que se encuentre la vida humana en riesgo*</a:t>
            </a:r>
          </a:p>
          <a:p>
            <a:pPr lvl="1" algn="just"/>
            <a:r>
              <a:rPr lang="es-CR" sz="1700" dirty="0">
                <a:solidFill>
                  <a:schemeClr val="accent6">
                    <a:lumMod val="50000"/>
                  </a:schemeClr>
                </a:solidFill>
              </a:rPr>
              <a:t>Atención a comunidades después de un evento de interacción cocodrilo-humano*</a:t>
            </a:r>
          </a:p>
          <a:p>
            <a:pPr marL="457200" lvl="1" indent="0">
              <a:buNone/>
            </a:pPr>
            <a:endParaRPr lang="es-CR" sz="1700" dirty="0"/>
          </a:p>
          <a:p>
            <a:pPr lvl="1">
              <a:tabLst>
                <a:tab pos="180975" algn="l"/>
              </a:tabLst>
            </a:pPr>
            <a:r>
              <a:rPr lang="es-CR" sz="1700" dirty="0">
                <a:solidFill>
                  <a:schemeClr val="accent6">
                    <a:lumMod val="50000"/>
                  </a:schemeClr>
                </a:solidFill>
              </a:rPr>
              <a:t>B-ALIANZAS CON LA ACADEMIA Y EMPRESAS TURÍSTICAS </a:t>
            </a:r>
          </a:p>
          <a:p>
            <a:pPr marL="457200" lvl="1" indent="0">
              <a:buNone/>
            </a:pPr>
            <a:endParaRPr lang="es-CR" sz="1700" dirty="0"/>
          </a:p>
          <a:p>
            <a:pPr lvl="1"/>
            <a:r>
              <a:rPr lang="es-CR" sz="1700" dirty="0">
                <a:solidFill>
                  <a:schemeClr val="accent6">
                    <a:lumMod val="50000"/>
                  </a:schemeClr>
                </a:solidFill>
              </a:rPr>
              <a:t>C-ALIADOS INSTITUCIONALES Y VOLUNTARIOS</a:t>
            </a:r>
          </a:p>
          <a:p>
            <a:pPr marL="457200" lvl="1" indent="0">
              <a:buNone/>
            </a:pPr>
            <a:endParaRPr lang="es-CR" sz="1700" dirty="0"/>
          </a:p>
          <a:p>
            <a:pPr marL="457200" lvl="1" indent="0">
              <a:buNone/>
            </a:pPr>
            <a:endParaRPr lang="es-CR" sz="1700" dirty="0"/>
          </a:p>
          <a:p>
            <a:pPr marL="457200" lvl="1" indent="0">
              <a:buNone/>
            </a:pPr>
            <a:endParaRPr lang="es-CR" sz="1700" dirty="0"/>
          </a:p>
          <a:p>
            <a:pPr marL="180975" lvl="1" indent="276225">
              <a:buNone/>
            </a:pPr>
            <a:endParaRPr lang="es-CR" sz="1700" dirty="0"/>
          </a:p>
          <a:p>
            <a:pPr marL="1371600" lvl="3" indent="0">
              <a:buNone/>
            </a:pPr>
            <a:endParaRPr lang="es-CR" sz="1700" dirty="0"/>
          </a:p>
          <a:p>
            <a:pPr marL="1371600" lvl="3" indent="0">
              <a:buNone/>
            </a:pPr>
            <a:endParaRPr lang="es-CR" sz="1700" dirty="0"/>
          </a:p>
          <a:p>
            <a:pPr marL="1371600" lvl="3" indent="0">
              <a:buNone/>
            </a:pPr>
            <a:endParaRPr lang="es-CR" sz="1700" dirty="0"/>
          </a:p>
          <a:p>
            <a:pPr marL="1371600" lvl="3" indent="0">
              <a:buNone/>
            </a:pPr>
            <a:endParaRPr lang="es-CR" sz="1700" dirty="0"/>
          </a:p>
          <a:p>
            <a:pPr marL="1371600" lvl="3" indent="0">
              <a:buNone/>
            </a:pPr>
            <a:endParaRPr lang="es-CR" sz="1700" dirty="0"/>
          </a:p>
          <a:p>
            <a:pPr marL="1371600" lvl="3" indent="0">
              <a:buNone/>
            </a:pPr>
            <a:endParaRPr lang="es-CR" sz="1700" dirty="0"/>
          </a:p>
          <a:p>
            <a:pPr marL="1371600" lvl="3" indent="0">
              <a:buNone/>
            </a:pPr>
            <a:endParaRPr lang="es-CR" sz="1700" dirty="0"/>
          </a:p>
          <a:p>
            <a:pPr marL="1371600" lvl="3" indent="0">
              <a:buNone/>
            </a:pPr>
            <a:endParaRPr lang="es-CR" sz="1700" dirty="0"/>
          </a:p>
          <a:p>
            <a:pPr marL="1371600" lvl="3" indent="0">
              <a:buNone/>
            </a:pPr>
            <a:endParaRPr lang="es-CR" sz="1700" dirty="0"/>
          </a:p>
          <a:p>
            <a:pPr marL="1371600" lvl="3" indent="0">
              <a:buNone/>
            </a:pPr>
            <a:endParaRPr lang="es-CR" sz="1700" dirty="0"/>
          </a:p>
        </p:txBody>
      </p:sp>
    </p:spTree>
    <p:extLst>
      <p:ext uri="{BB962C8B-B14F-4D97-AF65-F5344CB8AC3E}">
        <p14:creationId xmlns:p14="http://schemas.microsoft.com/office/powerpoint/2010/main" val="790755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4" descr="Cabeza de cocodrilo en el agua">
            <a:extLst>
              <a:ext uri="{FF2B5EF4-FFF2-40B4-BE49-F238E27FC236}">
                <a16:creationId xmlns:a16="http://schemas.microsoft.com/office/drawing/2014/main" id="{F096EBFB-6E6F-A755-27F8-8EBCBF1B1E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585" b="909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ED577DC-F921-6995-43B9-0ADC09B52C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pPr marL="1371600" lvl="3" indent="0">
              <a:buNone/>
            </a:pPr>
            <a:r>
              <a:rPr lang="es-CR" sz="1700"/>
              <a:t>¡MUCHAS GRACIAS!</a:t>
            </a:r>
          </a:p>
        </p:txBody>
      </p:sp>
    </p:spTree>
    <p:extLst>
      <p:ext uri="{BB962C8B-B14F-4D97-AF65-F5344CB8AC3E}">
        <p14:creationId xmlns:p14="http://schemas.microsoft.com/office/powerpoint/2010/main" val="1621012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6D731904-7733-45B0-902C-289497204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504E6397-35D7-4AEC-9DA9-B7F6B12B8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01E2004-F997-0720-B9BC-3FA86317F35B}"/>
              </a:ext>
            </a:extLst>
          </p:cNvPr>
          <p:cNvSpPr txBox="1"/>
          <p:nvPr/>
        </p:nvSpPr>
        <p:spPr>
          <a:xfrm>
            <a:off x="1051560" y="4440602"/>
            <a:ext cx="3538728" cy="1645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Sustento</a:t>
            </a:r>
            <a:r>
              <a:rPr lang="en-US" sz="3200" b="1" kern="1200" dirty="0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técnico</a:t>
            </a:r>
            <a:r>
              <a:rPr lang="en-US" sz="3200" b="1" kern="1200" dirty="0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del </a:t>
            </a:r>
            <a:r>
              <a:rPr lang="en-US" sz="3200" b="1" kern="1200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estudio</a:t>
            </a:r>
            <a:endParaRPr lang="en-US" sz="3200" b="1" kern="1200" dirty="0">
              <a:solidFill>
                <a:schemeClr val="accent6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Imagen 3" descr="Mapa&#10;&#10;Descripción generada automáticamente">
            <a:extLst>
              <a:ext uri="{FF2B5EF4-FFF2-40B4-BE49-F238E27FC236}">
                <a16:creationId xmlns:a16="http://schemas.microsoft.com/office/drawing/2014/main" id="{8A1AD405-51B1-13B2-7E4E-531E2E1723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2"/>
          <a:stretch/>
        </p:blipFill>
        <p:spPr>
          <a:xfrm>
            <a:off x="6" y="10"/>
            <a:ext cx="5214888" cy="426630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920A281-7281-36F5-4115-6A73679953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1" r="1" b="11597"/>
          <a:stretch/>
        </p:blipFill>
        <p:spPr>
          <a:xfrm>
            <a:off x="7303989" y="12889"/>
            <a:ext cx="4888005" cy="2744379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62C5A04F-2AEB-4631-8314-A8B812E1E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B2B1C70-BF3F-41BD-871B-63D8F911F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0" name="CuadroTexto 5">
            <a:extLst>
              <a:ext uri="{FF2B5EF4-FFF2-40B4-BE49-F238E27FC236}">
                <a16:creationId xmlns:a16="http://schemas.microsoft.com/office/drawing/2014/main" id="{B81AC27E-E2E4-3D95-887D-49F689527D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58266877"/>
              </p:ext>
            </p:extLst>
          </p:nvPr>
        </p:nvGraphicFramePr>
        <p:xfrm>
          <a:off x="5349240" y="4289661"/>
          <a:ext cx="6372623" cy="18676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CuadroTexto 10">
            <a:extLst>
              <a:ext uri="{FF2B5EF4-FFF2-40B4-BE49-F238E27FC236}">
                <a16:creationId xmlns:a16="http://schemas.microsoft.com/office/drawing/2014/main" id="{D23A4DCA-D314-5037-1CC3-7F198D2D2152}"/>
              </a:ext>
            </a:extLst>
          </p:cNvPr>
          <p:cNvSpPr txBox="1"/>
          <p:nvPr/>
        </p:nvSpPr>
        <p:spPr>
          <a:xfrm>
            <a:off x="7737231" y="3263705"/>
            <a:ext cx="26587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R" dirty="0">
                <a:solidFill>
                  <a:schemeClr val="accent6">
                    <a:lumMod val="50000"/>
                  </a:schemeClr>
                </a:solidFill>
              </a:rPr>
              <a:t>APOYO DE LA UNIVERSIDAD NACIONAL ES VITAL</a:t>
            </a:r>
          </a:p>
        </p:txBody>
      </p:sp>
    </p:spTree>
    <p:extLst>
      <p:ext uri="{BB962C8B-B14F-4D97-AF65-F5344CB8AC3E}">
        <p14:creationId xmlns:p14="http://schemas.microsoft.com/office/powerpoint/2010/main" val="39437105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Cocodrilo con la boca abierta&#10;&#10;Descripción generada automáticamente con confianza media">
            <a:extLst>
              <a:ext uri="{FF2B5EF4-FFF2-40B4-BE49-F238E27FC236}">
                <a16:creationId xmlns:a16="http://schemas.microsoft.com/office/drawing/2014/main" id="{203042B4-77FC-7C0C-682F-B3CD694CA9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02" r="34076" b="-1"/>
          <a:stretch/>
        </p:blipFill>
        <p:spPr>
          <a:xfrm>
            <a:off x="4883022" y="10"/>
            <a:ext cx="7308978" cy="6857990"/>
          </a:xfrm>
          <a:custGeom>
            <a:avLst/>
            <a:gdLst/>
            <a:ahLst/>
            <a:cxnLst/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BCF0CFB-FE3E-3B29-0D8F-B9FB86BA7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04" y="639688"/>
            <a:ext cx="4992624" cy="1243584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s-CR" sz="2600" b="1" dirty="0">
                <a:solidFill>
                  <a:schemeClr val="accent6"/>
                </a:solidFill>
              </a:rPr>
              <a:t>Elementos de la biología y comportamiento de la especie que deben de considerarse en su manejo</a:t>
            </a:r>
          </a:p>
        </p:txBody>
      </p:sp>
      <p:graphicFrame>
        <p:nvGraphicFramePr>
          <p:cNvPr id="7" name="Marcador de contenido 2">
            <a:extLst>
              <a:ext uri="{FF2B5EF4-FFF2-40B4-BE49-F238E27FC236}">
                <a16:creationId xmlns:a16="http://schemas.microsoft.com/office/drawing/2014/main" id="{5417F3DD-5602-EA44-7A36-D3C0F487909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3774407"/>
              </p:ext>
            </p:extLst>
          </p:nvPr>
        </p:nvGraphicFramePr>
        <p:xfrm>
          <a:off x="374903" y="2208629"/>
          <a:ext cx="5153699" cy="37166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tángulo 3">
            <a:extLst>
              <a:ext uri="{FF2B5EF4-FFF2-40B4-BE49-F238E27FC236}">
                <a16:creationId xmlns:a16="http://schemas.microsoft.com/office/drawing/2014/main" id="{228C684F-CC4F-C223-335B-9362878A7013}"/>
              </a:ext>
            </a:extLst>
          </p:cNvPr>
          <p:cNvSpPr/>
          <p:nvPr/>
        </p:nvSpPr>
        <p:spPr>
          <a:xfrm>
            <a:off x="374903" y="1767980"/>
            <a:ext cx="464501" cy="464501"/>
          </a:xfrm>
          <a:prstGeom prst="rect">
            <a:avLst/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CR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9F11ADC-F33F-4701-C673-A327B35EF286}"/>
              </a:ext>
            </a:extLst>
          </p:cNvPr>
          <p:cNvSpPr/>
          <p:nvPr/>
        </p:nvSpPr>
        <p:spPr>
          <a:xfrm>
            <a:off x="954124" y="1756054"/>
            <a:ext cx="464501" cy="464501"/>
          </a:xfrm>
          <a:prstGeom prst="rect">
            <a:avLst/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CR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9FD32A3A-B603-8539-3C11-2D16D367B624}"/>
              </a:ext>
            </a:extLst>
          </p:cNvPr>
          <p:cNvSpPr/>
          <p:nvPr/>
        </p:nvSpPr>
        <p:spPr>
          <a:xfrm>
            <a:off x="1566170" y="1767980"/>
            <a:ext cx="464501" cy="464501"/>
          </a:xfrm>
          <a:prstGeom prst="rect">
            <a:avLst/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CR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E0363AAC-7551-3853-92AE-882A533CF5B7}"/>
              </a:ext>
            </a:extLst>
          </p:cNvPr>
          <p:cNvSpPr/>
          <p:nvPr/>
        </p:nvSpPr>
        <p:spPr>
          <a:xfrm>
            <a:off x="2178216" y="1756054"/>
            <a:ext cx="464501" cy="464501"/>
          </a:xfrm>
          <a:prstGeom prst="rect">
            <a:avLst/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CR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103031BF-6B2B-CFA1-9E28-FCC9477E6B07}"/>
              </a:ext>
            </a:extLst>
          </p:cNvPr>
          <p:cNvSpPr/>
          <p:nvPr/>
        </p:nvSpPr>
        <p:spPr>
          <a:xfrm>
            <a:off x="2694446" y="1767980"/>
            <a:ext cx="464501" cy="464501"/>
          </a:xfrm>
          <a:prstGeom prst="rect">
            <a:avLst/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1947511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749279F1-92FF-EABE-00D3-481E9C1EA1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338" r="-2" b="-2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65E5947-ED6F-6844-FC1C-F5BB992795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732" y="1144936"/>
            <a:ext cx="4832803" cy="3664351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accent6"/>
                </a:solidFill>
              </a:rPr>
              <a:t>DOS ESPECIES DE COCODRILOS</a:t>
            </a:r>
          </a:p>
          <a:p>
            <a:pPr lvl="1"/>
            <a:r>
              <a:rPr lang="en-US" sz="2000" i="1" dirty="0">
                <a:solidFill>
                  <a:schemeClr val="accent6"/>
                </a:solidFill>
              </a:rPr>
              <a:t>-</a:t>
            </a:r>
            <a:r>
              <a:rPr lang="en-US" sz="2000" i="1" dirty="0" err="1">
                <a:solidFill>
                  <a:schemeClr val="accent6"/>
                </a:solidFill>
              </a:rPr>
              <a:t>Cocodrylus</a:t>
            </a:r>
            <a:r>
              <a:rPr lang="en-US" sz="2000" i="1" dirty="0">
                <a:solidFill>
                  <a:schemeClr val="accent6"/>
                </a:solidFill>
              </a:rPr>
              <a:t> </a:t>
            </a:r>
            <a:r>
              <a:rPr lang="en-US" sz="2000" i="1" dirty="0" err="1">
                <a:solidFill>
                  <a:schemeClr val="accent6"/>
                </a:solidFill>
              </a:rPr>
              <a:t>acutus</a:t>
            </a:r>
            <a:endParaRPr lang="en-US" sz="2000" i="1" dirty="0">
              <a:solidFill>
                <a:schemeClr val="accent6"/>
              </a:solidFill>
            </a:endParaRPr>
          </a:p>
          <a:p>
            <a:pPr lvl="1"/>
            <a:r>
              <a:rPr lang="en-US" sz="2000" dirty="0">
                <a:solidFill>
                  <a:schemeClr val="accent6"/>
                </a:solidFill>
              </a:rPr>
              <a:t> -</a:t>
            </a:r>
            <a:r>
              <a:rPr lang="en-US" sz="2000" i="1" dirty="0">
                <a:solidFill>
                  <a:schemeClr val="accent6"/>
                </a:solidFill>
              </a:rPr>
              <a:t>Caiman </a:t>
            </a:r>
            <a:r>
              <a:rPr lang="en-US" sz="2000" i="1" dirty="0" err="1">
                <a:solidFill>
                  <a:schemeClr val="accent6"/>
                </a:solidFill>
              </a:rPr>
              <a:t>cocodrylus</a:t>
            </a:r>
            <a:endParaRPr lang="en-US" sz="2000" i="1" dirty="0">
              <a:solidFill>
                <a:schemeClr val="accent6"/>
              </a:solidFill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EFA37522-3A4C-E9DD-302B-DF5314FB1041}"/>
              </a:ext>
            </a:extLst>
          </p:cNvPr>
          <p:cNvSpPr/>
          <p:nvPr/>
        </p:nvSpPr>
        <p:spPr>
          <a:xfrm>
            <a:off x="10295073" y="2515425"/>
            <a:ext cx="464501" cy="464501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CR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7B1FD77-4E6F-B657-1AC9-3248454FB5AD}"/>
              </a:ext>
            </a:extLst>
          </p:cNvPr>
          <p:cNvSpPr/>
          <p:nvPr/>
        </p:nvSpPr>
        <p:spPr>
          <a:xfrm>
            <a:off x="10790892" y="2512611"/>
            <a:ext cx="464501" cy="464501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CR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7AD02E92-A8CD-9A30-32E0-563E885E6291}"/>
              </a:ext>
            </a:extLst>
          </p:cNvPr>
          <p:cNvSpPr/>
          <p:nvPr/>
        </p:nvSpPr>
        <p:spPr>
          <a:xfrm>
            <a:off x="11259195" y="2512611"/>
            <a:ext cx="464501" cy="464501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CR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4AEEE936-BDF0-30FA-E5E8-7FF2DD059C74}"/>
              </a:ext>
            </a:extLst>
          </p:cNvPr>
          <p:cNvSpPr/>
          <p:nvPr/>
        </p:nvSpPr>
        <p:spPr>
          <a:xfrm>
            <a:off x="11723696" y="2512611"/>
            <a:ext cx="464501" cy="464501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CR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D757B6D6-420B-C1A9-7F8F-EB8ED25B22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37" y="2341557"/>
            <a:ext cx="5570806" cy="2708031"/>
          </a:xfrm>
          <a:prstGeom prst="rect">
            <a:avLst/>
          </a:prstGeom>
          <a:effectLst>
            <a:reflection stA="82000" endPos="66827" dist="141641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060629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65E5947-ED6F-6844-FC1C-F5BB992795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732" y="1144936"/>
            <a:ext cx="4832803" cy="366435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DENSIDAD DE ESPECIES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EFA37522-3A4C-E9DD-302B-DF5314FB1041}"/>
              </a:ext>
            </a:extLst>
          </p:cNvPr>
          <p:cNvSpPr/>
          <p:nvPr/>
        </p:nvSpPr>
        <p:spPr>
          <a:xfrm>
            <a:off x="10295073" y="2515425"/>
            <a:ext cx="464501" cy="464501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CR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7B1FD77-4E6F-B657-1AC9-3248454FB5AD}"/>
              </a:ext>
            </a:extLst>
          </p:cNvPr>
          <p:cNvSpPr/>
          <p:nvPr/>
        </p:nvSpPr>
        <p:spPr>
          <a:xfrm>
            <a:off x="10790892" y="2512611"/>
            <a:ext cx="464501" cy="464501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CR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7AD02E92-A8CD-9A30-32E0-563E885E6291}"/>
              </a:ext>
            </a:extLst>
          </p:cNvPr>
          <p:cNvSpPr/>
          <p:nvPr/>
        </p:nvSpPr>
        <p:spPr>
          <a:xfrm>
            <a:off x="11259195" y="2512611"/>
            <a:ext cx="464501" cy="464501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CR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4AEEE936-BDF0-30FA-E5E8-7FF2DD059C74}"/>
              </a:ext>
            </a:extLst>
          </p:cNvPr>
          <p:cNvSpPr/>
          <p:nvPr/>
        </p:nvSpPr>
        <p:spPr>
          <a:xfrm>
            <a:off x="11723696" y="2512611"/>
            <a:ext cx="464501" cy="464501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CR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B725E8D-FCE2-45E6-B800-6ADBC5258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623" y="2160008"/>
            <a:ext cx="8909824" cy="4053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55350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815C44-92D5-F77B-E44B-E0A215057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5250"/>
            <a:ext cx="10515600" cy="1325563"/>
          </a:xfrm>
          <a:ln>
            <a:solidFill>
              <a:schemeClr val="accent6"/>
            </a:solidFill>
          </a:ln>
        </p:spPr>
        <p:txBody>
          <a:bodyPr/>
          <a:lstStyle/>
          <a:p>
            <a:r>
              <a:rPr lang="es-CR" dirty="0">
                <a:solidFill>
                  <a:schemeClr val="accent6">
                    <a:lumMod val="50000"/>
                  </a:schemeClr>
                </a:solidFill>
              </a:rPr>
              <a:t>Estimación y estructura poblacional, densidad de especie por zonas del cocodrilo en CR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F2CC4BB-10D9-7428-E0C1-A1A7564236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9056" y="1960561"/>
            <a:ext cx="8614108" cy="453231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06CE4F2-504B-EEB2-9B89-6B481E28FCFE}"/>
              </a:ext>
            </a:extLst>
          </p:cNvPr>
          <p:cNvSpPr txBox="1"/>
          <p:nvPr/>
        </p:nvSpPr>
        <p:spPr>
          <a:xfrm>
            <a:off x="4911357" y="5846544"/>
            <a:ext cx="60977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/>
              <a:t>Cantidad estimada de cocodrilos y de cocodrilos adultos por zona de estudio, 2023. Costa Rica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49580376-08EF-502A-E713-1D7B61D310D2}"/>
              </a:ext>
            </a:extLst>
          </p:cNvPr>
          <p:cNvSpPr/>
          <p:nvPr/>
        </p:nvSpPr>
        <p:spPr>
          <a:xfrm>
            <a:off x="0" y="0"/>
            <a:ext cx="464501" cy="464501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CR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988FB1F5-89E4-03E6-6953-284058B064A0}"/>
              </a:ext>
            </a:extLst>
          </p:cNvPr>
          <p:cNvSpPr/>
          <p:nvPr/>
        </p:nvSpPr>
        <p:spPr>
          <a:xfrm>
            <a:off x="817183" y="17764"/>
            <a:ext cx="464501" cy="464501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CR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A3837F90-00BE-F32F-122B-F47890C3DBB7}"/>
              </a:ext>
            </a:extLst>
          </p:cNvPr>
          <p:cNvSpPr/>
          <p:nvPr/>
        </p:nvSpPr>
        <p:spPr>
          <a:xfrm>
            <a:off x="1571432" y="17763"/>
            <a:ext cx="464501" cy="464501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CR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6573B504-35BD-BD76-4733-AB7BD597B68E}"/>
              </a:ext>
            </a:extLst>
          </p:cNvPr>
          <p:cNvSpPr/>
          <p:nvPr/>
        </p:nvSpPr>
        <p:spPr>
          <a:xfrm>
            <a:off x="2325950" y="17762"/>
            <a:ext cx="464501" cy="464501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CR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94D26A50-3C59-264D-3131-9EDE067522BE}"/>
              </a:ext>
            </a:extLst>
          </p:cNvPr>
          <p:cNvSpPr/>
          <p:nvPr/>
        </p:nvSpPr>
        <p:spPr>
          <a:xfrm>
            <a:off x="3102988" y="0"/>
            <a:ext cx="464501" cy="464501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CR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664FB19E-A23F-6E87-C606-8A1DE18D4200}"/>
              </a:ext>
            </a:extLst>
          </p:cNvPr>
          <p:cNvSpPr/>
          <p:nvPr/>
        </p:nvSpPr>
        <p:spPr>
          <a:xfrm>
            <a:off x="11671495" y="-2"/>
            <a:ext cx="464501" cy="464501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CR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122BA1AD-088C-CC95-565D-2A6B1B36D139}"/>
              </a:ext>
            </a:extLst>
          </p:cNvPr>
          <p:cNvSpPr/>
          <p:nvPr/>
        </p:nvSpPr>
        <p:spPr>
          <a:xfrm>
            <a:off x="11121549" y="0"/>
            <a:ext cx="464501" cy="464501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CR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8EC42814-9E83-30EC-FE2A-1F41DD24E923}"/>
              </a:ext>
            </a:extLst>
          </p:cNvPr>
          <p:cNvSpPr/>
          <p:nvPr/>
        </p:nvSpPr>
        <p:spPr>
          <a:xfrm>
            <a:off x="10410995" y="0"/>
            <a:ext cx="464501" cy="464501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CR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33081E79-D4C2-0FC3-AE12-C45DD52D7AC6}"/>
              </a:ext>
            </a:extLst>
          </p:cNvPr>
          <p:cNvSpPr/>
          <p:nvPr/>
        </p:nvSpPr>
        <p:spPr>
          <a:xfrm>
            <a:off x="9652916" y="-3"/>
            <a:ext cx="464501" cy="464501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CR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B83CD607-576D-8349-FFDE-78985E13517A}"/>
              </a:ext>
            </a:extLst>
          </p:cNvPr>
          <p:cNvSpPr/>
          <p:nvPr/>
        </p:nvSpPr>
        <p:spPr>
          <a:xfrm>
            <a:off x="8937205" y="17765"/>
            <a:ext cx="464501" cy="464501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6857831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78E36A2B-FA22-5C18-296C-1C53F7A5A1F7}"/>
              </a:ext>
            </a:extLst>
          </p:cNvPr>
          <p:cNvSpPr txBox="1"/>
          <p:nvPr/>
        </p:nvSpPr>
        <p:spPr>
          <a:xfrm>
            <a:off x="814982" y="1826141"/>
            <a:ext cx="4172690" cy="38673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571500" indent="-5715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/>
              </a:rPr>
              <a:t>Densidad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/>
              </a:rPr>
              <a:t>relativa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</a:rPr>
              <a:t> (ind./km) de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/>
              </a:rPr>
              <a:t>cocodrilos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</a:rPr>
              <a:t> y de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/>
              </a:rPr>
              <a:t>cocodrilos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/>
              </a:rPr>
              <a:t>adultos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/>
              </a:rPr>
              <a:t>por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</a:rPr>
              <a:t> zona de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/>
              </a:rPr>
              <a:t>estudio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</a:rPr>
              <a:t>, Costa Rica. </a:t>
            </a:r>
            <a:endParaRPr lang="en-US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20" name="Group 15">
            <a:extLst>
              <a:ext uri="{FF2B5EF4-FFF2-40B4-BE49-F238E27FC236}">
                <a16:creationId xmlns:a16="http://schemas.microsoft.com/office/drawing/2014/main" id="{6258F736-B256-8039-9DC6-F4E49A5C5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21" name="Rectangle 16">
              <a:extLst>
                <a:ext uri="{FF2B5EF4-FFF2-40B4-BE49-F238E27FC236}">
                  <a16:creationId xmlns:a16="http://schemas.microsoft.com/office/drawing/2014/main" id="{10B4520A-996E-330C-99DA-69CA4D89E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EC8FA945-E356-695F-18D6-CAD4EF34F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7636210F-855A-0444-BEA6-011CADC49E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64276173"/>
              </p:ext>
            </p:extLst>
          </p:nvPr>
        </p:nvGraphicFramePr>
        <p:xfrm>
          <a:off x="4987672" y="741391"/>
          <a:ext cx="6389346" cy="5384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ángulo 2">
            <a:extLst>
              <a:ext uri="{FF2B5EF4-FFF2-40B4-BE49-F238E27FC236}">
                <a16:creationId xmlns:a16="http://schemas.microsoft.com/office/drawing/2014/main" id="{80BE00FB-44E1-7C3A-BC72-A19E9E0EC36D}"/>
              </a:ext>
            </a:extLst>
          </p:cNvPr>
          <p:cNvSpPr/>
          <p:nvPr/>
        </p:nvSpPr>
        <p:spPr>
          <a:xfrm>
            <a:off x="8667876" y="7167"/>
            <a:ext cx="464501" cy="464501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CR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4AA5EE83-BB34-9C21-6103-D3E88B8D4EC0}"/>
              </a:ext>
            </a:extLst>
          </p:cNvPr>
          <p:cNvSpPr/>
          <p:nvPr/>
        </p:nvSpPr>
        <p:spPr>
          <a:xfrm>
            <a:off x="9400902" y="26281"/>
            <a:ext cx="464501" cy="464501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CR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B2634E9-BC32-AE0B-3C12-B53CB77952CA}"/>
              </a:ext>
            </a:extLst>
          </p:cNvPr>
          <p:cNvSpPr/>
          <p:nvPr/>
        </p:nvSpPr>
        <p:spPr>
          <a:xfrm>
            <a:off x="10154365" y="17763"/>
            <a:ext cx="464501" cy="464501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CR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1B3DBA33-EE8A-BFE0-2CDF-168C056C002D}"/>
              </a:ext>
            </a:extLst>
          </p:cNvPr>
          <p:cNvSpPr/>
          <p:nvPr/>
        </p:nvSpPr>
        <p:spPr>
          <a:xfrm>
            <a:off x="10908501" y="21591"/>
            <a:ext cx="464501" cy="464501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CR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C9CA2C22-4C6A-6272-0949-98342FDB2440}"/>
              </a:ext>
            </a:extLst>
          </p:cNvPr>
          <p:cNvSpPr/>
          <p:nvPr/>
        </p:nvSpPr>
        <p:spPr>
          <a:xfrm>
            <a:off x="11531587" y="0"/>
            <a:ext cx="464501" cy="464501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8002609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070C867-0A3D-F8C0-60B3-AE0EFE1E2B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51" y="149068"/>
            <a:ext cx="12119898" cy="5603146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53D8CE5-71A4-3C6F-F32E-088574601401}"/>
              </a:ext>
            </a:extLst>
          </p:cNvPr>
          <p:cNvSpPr txBox="1"/>
          <p:nvPr/>
        </p:nvSpPr>
        <p:spPr>
          <a:xfrm>
            <a:off x="789024" y="5529781"/>
            <a:ext cx="10613951" cy="646331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r>
              <a:rPr lang="es-MX" dirty="0">
                <a:solidFill>
                  <a:schemeClr val="accent6">
                    <a:lumMod val="50000"/>
                  </a:schemeClr>
                </a:solidFill>
              </a:rPr>
              <a:t>Densidad relativa (</a:t>
            </a:r>
            <a:r>
              <a:rPr lang="es-MX" dirty="0" err="1">
                <a:solidFill>
                  <a:schemeClr val="accent6">
                    <a:lumMod val="50000"/>
                  </a:schemeClr>
                </a:solidFill>
              </a:rPr>
              <a:t>ind</a:t>
            </a:r>
            <a:r>
              <a:rPr lang="es-MX" dirty="0">
                <a:solidFill>
                  <a:schemeClr val="accent6">
                    <a:lumMod val="50000"/>
                  </a:schemeClr>
                </a:solidFill>
              </a:rPr>
              <a:t>./km) de cocodrilos y de cocodrilos adultos en ríos y esteros del Pacífico Norte, Costa Rica. Fuente: Méndez-Venegas et al., (en </a:t>
            </a:r>
            <a:r>
              <a:rPr lang="es-MX" dirty="0" err="1">
                <a:solidFill>
                  <a:schemeClr val="accent6">
                    <a:lumMod val="50000"/>
                  </a:schemeClr>
                </a:solidFill>
              </a:rPr>
              <a:t>prep</a:t>
            </a:r>
            <a:r>
              <a:rPr lang="es-MX" dirty="0">
                <a:solidFill>
                  <a:schemeClr val="accent6">
                    <a:lumMod val="50000"/>
                  </a:schemeClr>
                </a:solidFill>
              </a:rPr>
              <a:t>.). Datos del 2022.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66BF7ABD-A32E-DF05-8BB0-AB906B892373}"/>
              </a:ext>
            </a:extLst>
          </p:cNvPr>
          <p:cNvSpPr/>
          <p:nvPr/>
        </p:nvSpPr>
        <p:spPr>
          <a:xfrm>
            <a:off x="11402975" y="6211671"/>
            <a:ext cx="640433" cy="646330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85060934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859</TotalTime>
  <Words>489</Words>
  <Application>Microsoft Macintosh PowerPoint</Application>
  <PresentationFormat>Panorámica</PresentationFormat>
  <Paragraphs>93</Paragraphs>
  <Slides>25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Tema de Office</vt:lpstr>
      <vt:lpstr>COCODRILOS EN COSTA RICA</vt:lpstr>
      <vt:lpstr>Presentación de PowerPoint</vt:lpstr>
      <vt:lpstr>Presentación de PowerPoint</vt:lpstr>
      <vt:lpstr>Elementos de la biología y comportamiento de la especie que deben de considerarse en su manejo</vt:lpstr>
      <vt:lpstr>Presentación de PowerPoint</vt:lpstr>
      <vt:lpstr>Presentación de PowerPoint</vt:lpstr>
      <vt:lpstr>Estimación y estructura poblacional, densidad de especie por zonas del cocodrilo en CR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PROPUESTAS DE MANEJO 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Delfin Mauricio Mendez Venegas</dc:creator>
  <cp:lastModifiedBy>Juan Bosco Tellez Delgado</cp:lastModifiedBy>
  <cp:revision>27</cp:revision>
  <dcterms:created xsi:type="dcterms:W3CDTF">2023-09-29T01:51:18Z</dcterms:created>
  <dcterms:modified xsi:type="dcterms:W3CDTF">2024-02-28T22:24:44Z</dcterms:modified>
</cp:coreProperties>
</file>